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  <p:sldMasterId id="2147483713" r:id="rId2"/>
  </p:sldMasterIdLst>
  <p:notesMasterIdLst>
    <p:notesMasterId r:id="rId105"/>
  </p:notesMasterIdLst>
  <p:handoutMasterIdLst>
    <p:handoutMasterId r:id="rId106"/>
  </p:handoutMasterIdLst>
  <p:sldIdLst>
    <p:sldId id="620" r:id="rId3"/>
    <p:sldId id="621" r:id="rId4"/>
    <p:sldId id="647" r:id="rId5"/>
    <p:sldId id="648" r:id="rId6"/>
    <p:sldId id="604" r:id="rId7"/>
    <p:sldId id="605" r:id="rId8"/>
    <p:sldId id="606" r:id="rId9"/>
    <p:sldId id="607" r:id="rId10"/>
    <p:sldId id="470" r:id="rId11"/>
    <p:sldId id="472" r:id="rId12"/>
    <p:sldId id="473" r:id="rId13"/>
    <p:sldId id="474" r:id="rId14"/>
    <p:sldId id="475" r:id="rId15"/>
    <p:sldId id="476" r:id="rId16"/>
    <p:sldId id="650" r:id="rId17"/>
    <p:sldId id="477" r:id="rId18"/>
    <p:sldId id="619" r:id="rId19"/>
    <p:sldId id="625" r:id="rId20"/>
    <p:sldId id="622" r:id="rId21"/>
    <p:sldId id="624" r:id="rId22"/>
    <p:sldId id="626" r:id="rId23"/>
    <p:sldId id="480" r:id="rId24"/>
    <p:sldId id="632" r:id="rId25"/>
    <p:sldId id="633" r:id="rId26"/>
    <p:sldId id="481" r:id="rId27"/>
    <p:sldId id="483" r:id="rId28"/>
    <p:sldId id="627" r:id="rId29"/>
    <p:sldId id="652" r:id="rId30"/>
    <p:sldId id="653" r:id="rId31"/>
    <p:sldId id="657" r:id="rId32"/>
    <p:sldId id="661" r:id="rId33"/>
    <p:sldId id="659" r:id="rId34"/>
    <p:sldId id="484" r:id="rId35"/>
    <p:sldId id="634" r:id="rId36"/>
    <p:sldId id="658" r:id="rId37"/>
    <p:sldId id="635" r:id="rId38"/>
    <p:sldId id="486" r:id="rId39"/>
    <p:sldId id="488" r:id="rId40"/>
    <p:sldId id="490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2" r:id="rId51"/>
    <p:sldId id="608" r:id="rId52"/>
    <p:sldId id="505" r:id="rId53"/>
    <p:sldId id="611" r:id="rId54"/>
    <p:sldId id="665" r:id="rId55"/>
    <p:sldId id="508" r:id="rId56"/>
    <p:sldId id="610" r:id="rId57"/>
    <p:sldId id="510" r:id="rId58"/>
    <p:sldId id="612" r:id="rId59"/>
    <p:sldId id="513" r:id="rId60"/>
    <p:sldId id="515" r:id="rId61"/>
    <p:sldId id="516" r:id="rId62"/>
    <p:sldId id="517" r:id="rId63"/>
    <p:sldId id="613" r:id="rId64"/>
    <p:sldId id="519" r:id="rId65"/>
    <p:sldId id="522" r:id="rId66"/>
    <p:sldId id="523" r:id="rId67"/>
    <p:sldId id="525" r:id="rId68"/>
    <p:sldId id="526" r:id="rId69"/>
    <p:sldId id="528" r:id="rId70"/>
    <p:sldId id="529" r:id="rId71"/>
    <p:sldId id="533" r:id="rId72"/>
    <p:sldId id="535" r:id="rId73"/>
    <p:sldId id="537" r:id="rId74"/>
    <p:sldId id="538" r:id="rId75"/>
    <p:sldId id="637" r:id="rId76"/>
    <p:sldId id="539" r:id="rId77"/>
    <p:sldId id="540" r:id="rId78"/>
    <p:sldId id="541" r:id="rId79"/>
    <p:sldId id="542" r:id="rId80"/>
    <p:sldId id="544" r:id="rId81"/>
    <p:sldId id="651" r:id="rId82"/>
    <p:sldId id="638" r:id="rId83"/>
    <p:sldId id="664" r:id="rId84"/>
    <p:sldId id="639" r:id="rId85"/>
    <p:sldId id="640" r:id="rId86"/>
    <p:sldId id="641" r:id="rId87"/>
    <p:sldId id="642" r:id="rId88"/>
    <p:sldId id="615" r:id="rId89"/>
    <p:sldId id="546" r:id="rId90"/>
    <p:sldId id="616" r:id="rId91"/>
    <p:sldId id="548" r:id="rId92"/>
    <p:sldId id="646" r:id="rId93"/>
    <p:sldId id="643" r:id="rId94"/>
    <p:sldId id="549" r:id="rId95"/>
    <p:sldId id="552" r:id="rId96"/>
    <p:sldId id="558" r:id="rId97"/>
    <p:sldId id="644" r:id="rId98"/>
    <p:sldId id="645" r:id="rId99"/>
    <p:sldId id="631" r:id="rId100"/>
    <p:sldId id="629" r:id="rId101"/>
    <p:sldId id="630" r:id="rId102"/>
    <p:sldId id="655" r:id="rId103"/>
    <p:sldId id="663" r:id="rId104"/>
  </p:sldIdLst>
  <p:sldSz cx="12192000" cy="6858000"/>
  <p:notesSz cx="9856788" cy="6784975"/>
  <p:kinsoku lang="ko-KR" invalStChars="!%),.:;?]}’”〕〉》」』】°′″℃￠！％），．：；？］｝" invalEndChars="([\{‘“〔〈《「『【＄（［￦｛"/>
  <p:defaultTextStyle>
    <a:defPPr>
      <a:defRPr lang="ko-KR"/>
    </a:defPPr>
    <a:lvl1pPr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1pPr>
    <a:lvl2pPr marL="4572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2pPr>
    <a:lvl3pPr marL="9144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3pPr>
    <a:lvl4pPr marL="13716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4pPr>
    <a:lvl5pPr marL="18288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1487">
          <p15:clr>
            <a:srgbClr val="A4A3A4"/>
          </p15:clr>
        </p15:guide>
        <p15:guide id="2" pos="4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  <a:srgbClr val="FF3300"/>
    <a:srgbClr val="CCECFF"/>
    <a:srgbClr val="0000FF"/>
    <a:srgbClr val="66CC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9" autoAdjust="0"/>
    <p:restoredTop sz="95357" autoAdjust="0"/>
  </p:normalViewPr>
  <p:slideViewPr>
    <p:cSldViewPr snapToGrid="0">
      <p:cViewPr varScale="1">
        <p:scale>
          <a:sx n="69" d="100"/>
          <a:sy n="69" d="100"/>
        </p:scale>
        <p:origin x="-420" y="-102"/>
      </p:cViewPr>
      <p:guideLst>
        <p:guide orient="horz" pos="2160"/>
        <p:guide pos="3840"/>
      </p:guideLst>
    </p:cSldViewPr>
  </p:slideViewPr>
  <p:outlineViewPr>
    <p:cViewPr>
      <p:scale>
        <a:sx n="40" d="100"/>
        <a:sy n="4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0"/>
    </p:cViewPr>
  </p:sorterViewPr>
  <p:notesViewPr>
    <p:cSldViewPr snapToGrid="0">
      <p:cViewPr varScale="1">
        <p:scale>
          <a:sx n="51" d="100"/>
          <a:sy n="51" d="100"/>
        </p:scale>
        <p:origin x="-1980" y="-96"/>
      </p:cViewPr>
      <p:guideLst>
        <p:guide orient="horz" pos="1487"/>
        <p:guide pos="4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0.xml"/><Relationship Id="rId13" Type="http://schemas.openxmlformats.org/officeDocument/2006/relationships/slide" Target="slides/slide90.xml"/><Relationship Id="rId3" Type="http://schemas.openxmlformats.org/officeDocument/2006/relationships/slide" Target="slides/slide14.xml"/><Relationship Id="rId7" Type="http://schemas.openxmlformats.org/officeDocument/2006/relationships/slide" Target="slides/slide56.xml"/><Relationship Id="rId12" Type="http://schemas.openxmlformats.org/officeDocument/2006/relationships/slide" Target="slides/slide88.xml"/><Relationship Id="rId2" Type="http://schemas.openxmlformats.org/officeDocument/2006/relationships/slide" Target="slides/slide11.xml"/><Relationship Id="rId1" Type="http://schemas.openxmlformats.org/officeDocument/2006/relationships/slide" Target="slides/slide6.xml"/><Relationship Id="rId6" Type="http://schemas.openxmlformats.org/officeDocument/2006/relationships/slide" Target="slides/slide51.xml"/><Relationship Id="rId11" Type="http://schemas.openxmlformats.org/officeDocument/2006/relationships/slide" Target="slides/slide76.xml"/><Relationship Id="rId5" Type="http://schemas.openxmlformats.org/officeDocument/2006/relationships/slide" Target="slides/slide49.xml"/><Relationship Id="rId10" Type="http://schemas.openxmlformats.org/officeDocument/2006/relationships/slide" Target="slides/slide63.xml"/><Relationship Id="rId4" Type="http://schemas.openxmlformats.org/officeDocument/2006/relationships/slide" Target="slides/slide43.xml"/><Relationship Id="rId9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4271963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6413" y="-1588"/>
            <a:ext cx="4271962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6445250"/>
            <a:ext cx="42719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6413" y="6445250"/>
            <a:ext cx="42719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fld id="{16ADBEFF-A617-43BA-9C11-BC38BD088E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661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4271963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6413" y="-1588"/>
            <a:ext cx="4271962" cy="3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4938" y="514350"/>
            <a:ext cx="4506912" cy="2535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4450" y="3222625"/>
            <a:ext cx="7227888" cy="305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7625" rIns="92075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6445250"/>
            <a:ext cx="42719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6413" y="6445250"/>
            <a:ext cx="42719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fld id="{AFCEC4C4-F73C-4BD8-9FCC-D5EC438333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4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6037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916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8112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3991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E90E807-937B-4C41-BDF6-5A6A89F31306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ko-KR" sz="1000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382575A-9839-4547-8DF8-79288D8EAAA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ko-KR" sz="1000" smtClean="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8924A3C-EEE9-448D-BFD9-BC3985EFB866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ko-KR" sz="1000" smtClean="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defTabSz="923925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defTabSz="923925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defTabSz="923925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defTabSz="923925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defTabSz="92392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defTabSz="92392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defTabSz="92392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defTabSz="92392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eaLnBrk="1" hangingPunct="1"/>
            <a:fld id="{52A8E8FA-2E43-47D6-844A-D62474AD6A76}" type="slidenum">
              <a:rPr lang="en-US" altLang="ko-KR" smtClean="0">
                <a:latin typeface="Arial" pitchFamily="34" charset="0"/>
                <a:ea typeface="돋움" pitchFamily="50" charset="-127"/>
              </a:rPr>
              <a:pPr eaLnBrk="1" hangingPunct="1"/>
              <a:t>17</a:t>
            </a:fld>
            <a:endParaRPr lang="en-US" altLang="ko-KR" smtClean="0"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79F86B7-C60D-45D2-AACD-123307F6DDC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ko-KR" sz="1000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45675F8-C467-4E39-87D6-A39644CF57E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ko-KR" sz="1000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F0566B-2CBB-40E4-AE8D-51177C34560E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ko-KR" sz="1000" smtClean="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4938" y="514350"/>
            <a:ext cx="4506912" cy="25352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CEC4C4-F73C-4BD8-9FCC-D5EC4383330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53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91FF9E5-A2E2-48B2-B57D-EE0AC215786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ko-KR" sz="1000" smtClean="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4FCB203-0BF6-4EAF-98AA-CDE16FF42871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ko-KR" sz="1000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A03047D-3A9B-414C-8E6D-A07298CBFCA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ko-KR" sz="1000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2C9A1A4-0B6F-41DA-932A-2BC1B5560C9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ko-KR" sz="1000" smtClean="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8451BD8-512C-4BD2-9EFD-85DE5337AB3D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ko-KR" sz="1000" smtClean="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8A03251-FB4F-429A-9ED9-9EEF2381B96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ko-KR" sz="1000" smtClean="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FED5CF97-AE87-4447-8C41-B051E2F3CFE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ko-KR" sz="1000" smtClean="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CC8DC17-16A3-4A92-9D8E-DE98F14896F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ko-KR" sz="1000" smtClean="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7A73AAD-6295-4C8E-B22D-18B0D58092C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ko-KR" sz="1000" smtClean="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331BB50-261C-433C-B547-BAB30A37518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ko-KR" sz="1000" smtClean="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084AE6B-4E94-4759-ADD1-AE27CFDD031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ko-KR" sz="1000" smtClean="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7870076-FE82-445C-A166-01AE78D9094B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ko-KR" sz="1000" smtClean="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0E3BF98-0061-4D44-A0E8-C5939D816B2D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ko-KR" sz="1000" smtClean="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8DAB56-C8C3-404A-8D84-D528F90F67C1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ko-KR" sz="1000" smtClean="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8070011-A9EA-4481-B3F0-EFB399F94C0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ko-KR" sz="1000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3FA48FD-41FA-4F6F-B643-C381653798A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ko-KR" sz="1000" smtClean="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BA3CDEC-1459-4429-B842-D8D15E7AD306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ko-KR" sz="1000" smtClean="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884418C-B038-4F46-AA58-6CB72BBC26C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ko-KR" sz="1000" smtClean="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4D479B0-D829-4E7E-900B-D2F444485586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ko-KR" sz="1000" smtClean="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81588A7-88B1-4A4F-98B0-1EDAE25BE2D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ko-KR" sz="1000" smtClean="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F9C7DA00-8524-42FD-A9DA-F723E95533A5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ko-KR" sz="1000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4ADDB68-573C-4B77-9FF0-B37E7F89D82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ko-KR" sz="1000" smtClean="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FFCD3E5-9D26-438B-95E0-9115FA3C573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ko-KR" sz="1000" smtClean="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16934DE-233F-435E-BF33-1CEA4B3086D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ko-KR" sz="1000" smtClean="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3C8FC3C-8823-46AF-9FEB-84284C7CE4F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ko-KR" sz="1000" smtClean="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8D27880-8F1E-41F5-B328-628C08C4A64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ko-KR" sz="1000" smtClean="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C96F33A9-7C2E-4BD9-AEF6-8669EF2CCB34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ko-KR" sz="1000" smtClean="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2AD1D17-78E6-4660-AE1E-5C2397B37A9E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ko-KR" sz="1000" smtClean="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722BB46-AA1B-4751-93E6-C263B3101604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ko-KR" sz="1000" smtClean="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C250781-2B77-4AB6-9B66-5671A9E0EC61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ko-KR" sz="1000" smtClean="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EC3B31B-C762-4420-A01D-5CD23FFAB29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ko-KR" sz="1000" smtClean="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43A766-6888-4967-AF56-045B9CF9A5E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ko-KR" sz="1000" smtClean="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C78C85-F592-4CFA-B19F-1F88B54B733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ko-KR" sz="1000" smtClean="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38A9CD6-2C7B-4561-ABDD-95BDCCD57FA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ko-KR" sz="1000" smtClean="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B8C5102-89C0-4B5F-834F-F4910786235F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ko-KR" sz="1000" smtClean="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F21B07B-3089-4A89-96D5-689364B0F39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ko-KR" sz="1000" smtClean="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AB2D95BD-FE7B-4592-85F5-378799993B9A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ko-KR" sz="1000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2447E95-50F4-473C-8EC0-537737CE74F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ko-KR" sz="1000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595CEB3-9607-4778-8CFA-B5CD11C2A0D2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ko-KR" sz="1000" smtClean="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BAD464B8-DAD4-4278-A803-01FD8F8CC564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ko-KR" sz="1000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E3E11EF-3A11-45C2-94D3-E7EC75C5A03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ko-KR" sz="1000" smtClean="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30DFCBF-E8A8-4D35-A1FF-D9BDEEA36C2E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ko-KR" sz="1000" smtClean="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B928DBE-C8B1-44DB-91D8-07D1FA67849C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ko-KR" sz="1000" smtClean="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4137E96-2964-48B6-8255-5045C43123D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ko-KR" sz="1000" smtClean="0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697590-A37C-4032-9DB4-D143734F1047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ko-KR" sz="1000" smtClean="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DDADD2C-AB43-44A9-890B-FFAADFAE838E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ko-KR" sz="1000" smtClean="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DD113F6-6774-4F94-87FE-8E8089B35D9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ko-KR" sz="1000" smtClean="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A6846389-267F-4F0D-B3BB-A40AB78FB7E0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ko-KR" sz="1000" smtClean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5942866-C17D-4EA2-AE8C-6AB709450DDA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ko-KR" sz="1000" smtClean="0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8C407A9B-1997-4DF9-9B19-F05DFFF867D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ko-KR" sz="1000" smtClean="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B3EBE03-9C4F-4D1E-8BE3-AC15D7E8CC29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ko-KR" sz="1000" smtClean="0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B37F17A-FF11-4C48-A0AD-E69B4948A122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93</a:t>
            </a:fld>
            <a:endParaRPr lang="en-US" altLang="ko-KR" sz="1000" smtClean="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CD1379-8022-47CA-B82D-78CFB12C6818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94</a:t>
            </a:fld>
            <a:endParaRPr lang="en-US" altLang="ko-KR" sz="1000" smtClean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FD84EE5-380B-4578-9769-687937C882CA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95</a:t>
            </a:fld>
            <a:endParaRPr lang="en-US" altLang="ko-KR" sz="1000" smtClean="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B46AF0BF-7963-41A2-B5BF-CA08D8881FD5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ko-KR" sz="1000" smtClean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68C3775-B338-43CC-B563-0DFC4FDC69A6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ko-KR" sz="1000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92392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4DB10A6-C4B2-43B5-982D-AC94F53F6D22}" type="slidenum">
              <a:rPr lang="en-US" altLang="ko-KR" sz="1000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ko-KR" sz="1000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6"/>
          <p:cNvSpPr/>
          <p:nvPr userDrawn="1"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"/>
          <p:cNvSpPr/>
          <p:nvPr userDrawn="1"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/>
          <a:lstStyle/>
          <a:p>
            <a:fld id="{7D0065BE-0657-4A47-90AD-C21C55E16B19}" type="datetime4">
              <a:rPr lang="en-US" smtClean="0"/>
              <a:pPr/>
              <a:t>October 2, 2019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1FB36-23CD-4231-9357-C1ADB27EA50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51D3FB-0FAD-45DE-B117-2E87FC0167E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F9AB6C-4492-4BB1-B505-F8E244695B9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5080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74E7E-42A9-4373-808E-41EB828B44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965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8000" y="274638"/>
            <a:ext cx="11277600" cy="60499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2305C-5193-4863-9975-FE5205816C5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3560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October 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October 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85758C-5523-43A5-B4F8-1E60BC816DE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4C54B6-91A4-4C26-8F85-9A6E8BEC1D37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6"/>
          <p:cNvSpPr/>
          <p:nvPr userDrawn="1"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/>
          <p:cNvSpPr/>
          <p:nvPr userDrawn="1"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/>
          <a:lstStyle/>
          <a:p>
            <a:fld id="{7D0065BE-0657-4A47-90AD-C21C55E16B19}" type="datetime4">
              <a:rPr lang="en-US" smtClean="0"/>
              <a:pPr/>
              <a:t>October 2, 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19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D824C5-9B4B-4C22-B2E0-F6EC0C363E04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1F9454-C2F2-46EC-B406-1C05AF192AB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9DDAB8F-AC3C-4E55-B53B-405AFE4D2E7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F5773-C39F-45A0-8DEE-27A04230CEE2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48A57E-EF66-4BFD-99D9-C41BCBE3327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1장. 데이터베이스 시스템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BA5C5E-5EB4-4BD7-94D7-D0A131F9B84D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4"/>
          <p:cNvSpPr>
            <a:spLocks noGrp="1"/>
          </p:cNvSpPr>
          <p:nvPr>
            <p:ph sz="quarter" idx="14"/>
          </p:nvPr>
        </p:nvSpPr>
        <p:spPr>
          <a:xfrm>
            <a:off x="431800" y="1268884"/>
            <a:ext cx="11328400" cy="4824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5085" y="134938"/>
            <a:ext cx="1132628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  <a:endParaRPr lang="ko-KR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9359900" y="651986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F121B-6F42-47FC-9611-6CF3041B89A7}" type="slidenum">
              <a:rPr lang="ko-KR" altLang="en-US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1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October 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73898-5BEB-475D-AFF5-078ACB07699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61C755-6611-4A34-9453-898DD0F6825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39EF34-C5EA-4633-B5C2-AC49F6A0AC8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AA3A418-EA09-4538-AF99-1D5C9616DB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39A877F-CE49-4FB1-946A-398EF7F52A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2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39A877F-CE49-4FB1-946A-398EF7F52A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Freeform 6"/>
          <p:cNvSpPr/>
          <p:nvPr userDrawn="1"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7"/>
          <p:cNvSpPr/>
          <p:nvPr userDrawn="1"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697" r:id="rId12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oracle.com/technetwork/database/enterprise-edition/downloads/index.html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acle.com/technetwork/developer-tools/sql-developer/downloads/index.html" TargetMode="Externa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 rot="21600000">
            <a:off x="1089485" y="1730403"/>
            <a:ext cx="7531497" cy="1204306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관계대수와 </a:t>
            </a:r>
            <a:r>
              <a:rPr lang="en-US" altLang="ko-KR" dirty="0" smtClean="0"/>
              <a:t>SQL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722813" y="3733800"/>
            <a:ext cx="5143500" cy="91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1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dirty="0" err="1" smtClean="0"/>
              <a:t>컴퓨터정보과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김계숙</a:t>
            </a:r>
          </a:p>
        </p:txBody>
      </p:sp>
    </p:spTree>
    <p:extLst>
      <p:ext uri="{BB962C8B-B14F-4D97-AF65-F5344CB8AC3E}">
        <p14:creationId xmlns:p14="http://schemas.microsoft.com/office/powerpoint/2010/main" val="80874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71A176-A47A-4723-A8C3-089CCC135496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949982"/>
            <a:ext cx="7050088" cy="4692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6836981" y="981517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79019" y="1906450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836980" y="2600110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831721" y="3369883"/>
            <a:ext cx="945931" cy="311259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100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288032"/>
            <a:ext cx="6198491" cy="6309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449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오라클 시스템 테이블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101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51" y="134940"/>
            <a:ext cx="5534085" cy="61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78484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102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300227"/>
            <a:ext cx="7029451" cy="20955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84" y="1200152"/>
            <a:ext cx="4495800" cy="48101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3551691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A5E86A-2E8A-43F9-95E1-C5367E42C52E}" type="slidenum">
              <a:rPr lang="en-US" altLang="ko-KR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2343152" y="348865"/>
            <a:ext cx="7578725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4.3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정의어와 무결성 제약조건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49" y="2108820"/>
            <a:ext cx="8231407" cy="394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13642" y="1269496"/>
            <a:ext cx="79380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3300"/>
                </a:solidFill>
              </a:rPr>
              <a:t>P.183</a:t>
            </a:r>
            <a:endParaRPr lang="ko-KR" altLang="en-US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1832304" y="699102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정의어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스키마의 생성과 제거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b="1" dirty="0" smtClean="0"/>
              <a:t>SQL2</a:t>
            </a:r>
            <a:r>
              <a:rPr lang="ko-KR" altLang="en-US" b="1" dirty="0" smtClean="0"/>
              <a:t>에서는 동일한 데이터베이스 응용에 속하는 </a:t>
            </a:r>
            <a:r>
              <a:rPr lang="ko-KR" altLang="en-US" b="1" dirty="0" err="1" smtClean="0"/>
              <a:t>릴레이션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도메인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제약조건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권한 등을 그룹화하기 위해서 스키마 개념을 지원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ko-KR" dirty="0"/>
              <a:t>DDL</a:t>
            </a:r>
            <a:r>
              <a:rPr lang="ko-KR" altLang="en-US" dirty="0"/>
              <a:t>로 정의된 내용은 </a:t>
            </a:r>
            <a:r>
              <a:rPr lang="ko-KR" altLang="en-US" b="1" dirty="0">
                <a:solidFill>
                  <a:srgbClr val="0000FF"/>
                </a:solidFill>
              </a:rPr>
              <a:t>메타데이터</a:t>
            </a:r>
            <a:r>
              <a:rPr lang="ko-KR" altLang="en-US" dirty="0"/>
              <a:t>가 되며 </a:t>
            </a:r>
            <a:r>
              <a:rPr lang="ko-KR" altLang="en-US" b="1" dirty="0">
                <a:solidFill>
                  <a:srgbClr val="0000FF"/>
                </a:solidFill>
              </a:rPr>
              <a:t>시스템 카탈로그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ko-KR" altLang="en-US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497149-42F8-445E-B010-790767F0F407}" type="slidenum">
              <a:rPr lang="en-US" altLang="ko-KR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957942" y="3552432"/>
            <a:ext cx="842865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lnSpc>
                <a:spcPct val="140000"/>
              </a:lnSpc>
            </a:pPr>
            <a:r>
              <a:rPr lang="ko-KR" altLang="en-US" b="1" dirty="0">
                <a:solidFill>
                  <a:schemeClr val="tx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 SCHEMA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MY_DB 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AUTHORIZATION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kim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</a:p>
          <a:p>
            <a:pPr lvl="2" algn="just">
              <a:lnSpc>
                <a:spcPct val="140000"/>
              </a:lnSpc>
            </a:pP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</a:p>
          <a:p>
            <a:pPr lvl="2" algn="just">
              <a:lnSpc>
                <a:spcPct val="140000"/>
              </a:lnSpc>
            </a:pP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DROP SCHEMA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MY_DB 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RESTRICT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</a:p>
          <a:p>
            <a:pPr lvl="2" algn="just">
              <a:lnSpc>
                <a:spcPct val="140000"/>
              </a:lnSpc>
            </a:pP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DROP SCHEMA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MY_DB </a:t>
            </a:r>
            <a:r>
              <a:rPr lang="en-US" altLang="ko-KR" b="1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CASCADE</a:t>
            </a:r>
            <a:r>
              <a:rPr lang="en-US" altLang="ko-KR" dirty="0">
                <a:solidFill>
                  <a:schemeClr val="tx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;</a:t>
            </a:r>
            <a:endParaRPr lang="en-US" altLang="ko-KR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idx="1"/>
          </p:nvPr>
        </p:nvSpPr>
        <p:spPr>
          <a:xfrm>
            <a:off x="1926897" y="588744"/>
            <a:ext cx="8458200" cy="4902200"/>
          </a:xfrm>
        </p:spPr>
        <p:txBody>
          <a:bodyPr/>
          <a:lstStyle/>
          <a:p>
            <a:pPr mar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ko-KR" b="1" dirty="0" smtClean="0"/>
              <a:t>1)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정의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C76219-4185-473E-9A8B-4BF1579B4F66}" type="slidenum">
              <a:rPr lang="en-US" altLang="ko-KR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283" y="1832250"/>
            <a:ext cx="8549272" cy="4048599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오라클 데이터 타입</a:t>
            </a:r>
            <a:endParaRPr lang="ko-KR" altLang="en-US" sz="32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BEB43-BE9E-43BF-B165-204AA1464D49}" type="slidenum">
              <a:rPr lang="en-US" altLang="ko-KR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5" y="765175"/>
            <a:ext cx="6385103" cy="3870054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65" y="3908224"/>
            <a:ext cx="6382207" cy="2537026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079" y="271927"/>
            <a:ext cx="5312280" cy="139270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564359"/>
            <a:ext cx="6740965" cy="2479675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88" y="2752978"/>
            <a:ext cx="6740965" cy="3909760"/>
          </a:xfrm>
          <a:prstGeom prst="rect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81165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idx="1"/>
          </p:nvPr>
        </p:nvSpPr>
        <p:spPr>
          <a:xfrm>
            <a:off x="1926897" y="387734"/>
            <a:ext cx="8458200" cy="545323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제거</a:t>
            </a:r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ko-KR" altLang="en-US" sz="2000" b="1" dirty="0"/>
              <a:t>	</a:t>
            </a:r>
            <a:r>
              <a:rPr lang="en-US" altLang="ko-KR" sz="2000" b="1" dirty="0"/>
              <a:t>DROP TABLE </a:t>
            </a:r>
            <a:r>
              <a:rPr lang="en-US" altLang="ko-KR" sz="2000" dirty="0"/>
              <a:t>DEPARTMENT</a:t>
            </a:r>
            <a:r>
              <a:rPr lang="en-US" altLang="ko-KR" sz="2000" b="1" dirty="0"/>
              <a:t>;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변경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데이터가 있는 테이블 구조 변경 시</a:t>
            </a:r>
            <a:endParaRPr lang="en-US" altLang="ko-KR" b="1" dirty="0" smtClean="0"/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ko-KR" sz="2000" b="1" dirty="0"/>
              <a:t>	ALTER TABLE</a:t>
            </a:r>
            <a:r>
              <a:rPr lang="en-US" altLang="ko-KR" sz="2000" dirty="0"/>
              <a:t> EMPLOYEE </a:t>
            </a:r>
            <a:r>
              <a:rPr lang="en-US" altLang="ko-KR" sz="2000" b="1" dirty="0"/>
              <a:t>ADD</a:t>
            </a:r>
            <a:r>
              <a:rPr lang="en-US" altLang="ko-KR" sz="2000" dirty="0"/>
              <a:t> PHONE CHAR(13</a:t>
            </a:r>
            <a:r>
              <a:rPr lang="en-US" altLang="ko-KR" sz="2000" dirty="0" smtClean="0"/>
              <a:t>);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인덱스 생성</a:t>
            </a:r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ko-KR" altLang="en-US" b="1" dirty="0"/>
              <a:t>	</a:t>
            </a:r>
            <a:r>
              <a:rPr lang="en-US" altLang="ko-KR" b="1" dirty="0"/>
              <a:t>CREATE INDEX</a:t>
            </a:r>
            <a:r>
              <a:rPr lang="en-US" altLang="ko-KR" dirty="0"/>
              <a:t> EMPDNO_IDX </a:t>
            </a:r>
            <a:r>
              <a:rPr lang="en-US" altLang="ko-KR" b="1" dirty="0"/>
              <a:t>ON</a:t>
            </a:r>
            <a:r>
              <a:rPr lang="en-US" altLang="ko-KR" dirty="0"/>
              <a:t> EMPLOYEE(DNO);</a:t>
            </a: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도메인 생성</a:t>
            </a:r>
          </a:p>
          <a:p>
            <a:pPr>
              <a:lnSpc>
                <a:spcPct val="140000"/>
              </a:lnSpc>
              <a:spcBef>
                <a:spcPct val="0"/>
              </a:spcBef>
              <a:buNone/>
            </a:pPr>
            <a:r>
              <a:rPr lang="ko-KR" altLang="en-US" b="1" dirty="0"/>
              <a:t>	</a:t>
            </a:r>
            <a:r>
              <a:rPr lang="en-US" altLang="ko-KR" b="1" dirty="0"/>
              <a:t>CREATE DOMAIN</a:t>
            </a:r>
            <a:r>
              <a:rPr lang="en-US" altLang="ko-KR" dirty="0"/>
              <a:t> DEPTNAME CHAR(10) </a:t>
            </a:r>
            <a:r>
              <a:rPr lang="en-US" altLang="ko-KR" b="1" dirty="0"/>
              <a:t>DEFAULT</a:t>
            </a:r>
            <a:r>
              <a:rPr lang="en-US" altLang="ko-KR" dirty="0"/>
              <a:t> ‘</a:t>
            </a:r>
            <a:r>
              <a:rPr lang="ko-KR" altLang="en-US" dirty="0"/>
              <a:t>개발’</a:t>
            </a:r>
            <a:r>
              <a:rPr lang="en-US" altLang="ko-KR" dirty="0"/>
              <a:t>;</a:t>
            </a:r>
            <a:endParaRPr lang="en-US" altLang="ko-KR" sz="2000" dirty="0"/>
          </a:p>
          <a:p>
            <a:pPr marL="460375" indent="-34290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ko-KR" sz="2600" dirty="0"/>
          </a:p>
          <a:p>
            <a:pPr>
              <a:lnSpc>
                <a:spcPct val="140000"/>
              </a:lnSpc>
              <a:spcBef>
                <a:spcPct val="0"/>
              </a:spcBef>
              <a:spcAft>
                <a:spcPts val="1200"/>
              </a:spcAft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9B9B3-E0A3-4173-9014-24AF80F68E9C}" type="slidenum">
              <a:rPr lang="en-US" altLang="ko-KR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068512" y="140576"/>
            <a:ext cx="7932739" cy="4724400"/>
          </a:xfrm>
        </p:spPr>
        <p:txBody>
          <a:bodyPr/>
          <a:lstStyle/>
          <a:p>
            <a:pPr mar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2) </a:t>
            </a:r>
            <a:r>
              <a:rPr lang="ko-KR" altLang="en-US" b="1" dirty="0" smtClean="0">
                <a:solidFill>
                  <a:schemeClr val="tx2"/>
                </a:solidFill>
              </a:rPr>
              <a:t>제약조건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dirty="0">
                <a:solidFill>
                  <a:schemeClr val="tx2"/>
                </a:solidFill>
              </a:rPr>
              <a:t>테이블 수준에서 이루어지는 작업에 대한 규칙</a:t>
            </a:r>
            <a:endParaRPr lang="en-US" altLang="ko-KR" dirty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dirty="0" smtClean="0">
                <a:solidFill>
                  <a:schemeClr val="tx2"/>
                </a:solidFill>
              </a:rPr>
              <a:t>모든 </a:t>
            </a:r>
            <a:r>
              <a:rPr lang="ko-KR" altLang="en-US" dirty="0">
                <a:solidFill>
                  <a:schemeClr val="tx2"/>
                </a:solidFill>
              </a:rPr>
              <a:t>제약조건은 </a:t>
            </a:r>
            <a:r>
              <a:rPr lang="ko-KR" altLang="en-US" b="1" dirty="0">
                <a:solidFill>
                  <a:schemeClr val="tx2"/>
                </a:solidFill>
              </a:rPr>
              <a:t>시스템 카탈로그</a:t>
            </a:r>
            <a:r>
              <a:rPr lang="ko-KR" altLang="en-US" dirty="0">
                <a:solidFill>
                  <a:schemeClr val="tx2"/>
                </a:solidFill>
              </a:rPr>
              <a:t>에 </a:t>
            </a:r>
            <a:r>
              <a:rPr lang="ko-KR" altLang="en-US" dirty="0" smtClean="0">
                <a:solidFill>
                  <a:schemeClr val="tx2"/>
                </a:solidFill>
              </a:rPr>
              <a:t>저장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lvl="0"/>
            <a:r>
              <a:rPr lang="ko-KR" altLang="en-US" b="1" dirty="0"/>
              <a:t>칼럼 수준에서 제약조건 정의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 smtClean="0"/>
          </a:p>
          <a:p>
            <a:pPr>
              <a:spcBef>
                <a:spcPts val="600"/>
              </a:spcBef>
            </a:pPr>
            <a:endParaRPr lang="en-US" altLang="ko-KR" b="1" dirty="0" smtClean="0"/>
          </a:p>
          <a:p>
            <a:pPr>
              <a:spcBef>
                <a:spcPts val="600"/>
              </a:spcBef>
            </a:pPr>
            <a:r>
              <a:rPr lang="ko-KR" altLang="en-US" b="1" dirty="0" smtClean="0"/>
              <a:t>테이블 </a:t>
            </a:r>
            <a:r>
              <a:rPr lang="ko-KR" altLang="en-US" b="1" dirty="0"/>
              <a:t>수준에서 제약조건 </a:t>
            </a:r>
            <a:r>
              <a:rPr lang="ko-KR" altLang="en-US" b="1" dirty="0" smtClean="0"/>
              <a:t>정의</a:t>
            </a:r>
            <a:endParaRPr lang="ko-KR" altLang="en-US" b="1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665941-BB8E-442E-8F17-6C74721DD2F0}" type="slidenum">
              <a:rPr lang="en-US" altLang="ko-KR" smtClean="0"/>
              <a:pPr>
                <a:defRPr/>
              </a:pPr>
              <a:t>17</a:t>
            </a:fld>
            <a:endParaRPr lang="en-US" altLang="ko-KR" smtClean="0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8757" y="2246952"/>
            <a:ext cx="5692241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TABLE test(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char(3) </a:t>
            </a:r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PRIMARY KEY,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….);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08755" y="4095537"/>
            <a:ext cx="7204411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TABLE test(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 char(3),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first_name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VARCHAR2(20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KEY(id) ….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58" y="765177"/>
            <a:ext cx="10140185" cy="4764087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4678663" y="1518092"/>
            <a:ext cx="14236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78663" y="1913560"/>
            <a:ext cx="14236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678664" y="2314937"/>
            <a:ext cx="2057803" cy="153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678663" y="3020994"/>
            <a:ext cx="4048648" cy="15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678664" y="3461457"/>
            <a:ext cx="569202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840215" y="3834958"/>
            <a:ext cx="31947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840213" y="4242001"/>
            <a:ext cx="8102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809909" y="4660619"/>
            <a:ext cx="8102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59726" y="5042583"/>
            <a:ext cx="31137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900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336550"/>
            <a:ext cx="8474075" cy="51308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altLang="ko-KR" b="1" dirty="0" smtClean="0"/>
              <a:t>NOT NULL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tx2"/>
                </a:solidFill>
              </a:rPr>
              <a:t>애트리뷰트는</a:t>
            </a:r>
            <a:r>
              <a:rPr lang="ko-KR" altLang="en-US" b="1" dirty="0" smtClean="0">
                <a:solidFill>
                  <a:schemeClr val="tx2"/>
                </a:solidFill>
              </a:rPr>
              <a:t> 디폴트로 </a:t>
            </a:r>
            <a:r>
              <a:rPr lang="en-US" altLang="ko-KR" b="1" dirty="0" smtClean="0">
                <a:solidFill>
                  <a:schemeClr val="tx2"/>
                </a:solidFill>
              </a:rPr>
              <a:t>NULL </a:t>
            </a:r>
            <a:r>
              <a:rPr lang="ko-KR" altLang="en-US" b="1" dirty="0" smtClean="0">
                <a:solidFill>
                  <a:schemeClr val="tx2"/>
                </a:solidFill>
              </a:rPr>
              <a:t>값을 가질 수 있음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marL="749300" lvl="2" indent="-3460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2"/>
                </a:solidFill>
              </a:rPr>
              <a:t>NULL </a:t>
            </a:r>
            <a:r>
              <a:rPr lang="ko-KR" altLang="en-US" sz="2000" b="1" dirty="0">
                <a:solidFill>
                  <a:schemeClr val="tx2"/>
                </a:solidFill>
              </a:rPr>
              <a:t>값이 칼럼에 삽입되는 것을 막음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0" lvl="1" indent="0">
              <a:spcBef>
                <a:spcPts val="1800"/>
              </a:spcBef>
              <a:buNone/>
            </a:pPr>
            <a:r>
              <a:rPr lang="en-US" altLang="ko-KR" sz="2200" b="1" dirty="0">
                <a:solidFill>
                  <a:schemeClr val="tx2"/>
                </a:solidFill>
              </a:rPr>
              <a:t>(2) UNIQUE</a:t>
            </a:r>
          </a:p>
          <a:p>
            <a:pPr marL="688975" lvl="2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tx2"/>
                </a:solidFill>
              </a:rPr>
              <a:t>동일한 </a:t>
            </a:r>
            <a:r>
              <a:rPr lang="ko-KR" altLang="en-US" sz="2000" b="1" dirty="0" err="1">
                <a:solidFill>
                  <a:schemeClr val="tx2"/>
                </a:solidFill>
              </a:rPr>
              <a:t>애트리뷰트</a:t>
            </a:r>
            <a:r>
              <a:rPr lang="ko-KR" altLang="en-US" sz="2000" b="1" dirty="0">
                <a:solidFill>
                  <a:schemeClr val="tx2"/>
                </a:solidFill>
              </a:rPr>
              <a:t> 값을 갖는 </a:t>
            </a:r>
            <a:r>
              <a:rPr lang="ko-KR" altLang="en-US" sz="2000" b="1" dirty="0" err="1">
                <a:solidFill>
                  <a:schemeClr val="tx2"/>
                </a:solidFill>
              </a:rPr>
              <a:t>튜플이</a:t>
            </a:r>
            <a:r>
              <a:rPr lang="ko-KR" altLang="en-US" sz="2000" b="1" dirty="0">
                <a:solidFill>
                  <a:schemeClr val="tx2"/>
                </a:solidFill>
              </a:rPr>
              <a:t> 두 개 이상 존재 하지 않도록 보장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688975" lvl="2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2"/>
                </a:solidFill>
              </a:rPr>
              <a:t>NULL </a:t>
            </a:r>
            <a:r>
              <a:rPr lang="ko-KR" altLang="en-US" sz="2000" b="1" dirty="0">
                <a:solidFill>
                  <a:schemeClr val="tx2"/>
                </a:solidFill>
              </a:rPr>
              <a:t>값을 가질 수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있음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783632" y="4281252"/>
            <a:ext cx="6912768" cy="20313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VARCHAR2(20)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NUMBER(6)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email VARCHAR2(20),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……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UNIQUE(email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4382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4745038" y="1139825"/>
            <a:ext cx="5143500" cy="812800"/>
          </a:xfrm>
        </p:spPr>
        <p:txBody>
          <a:bodyPr anchor="t"/>
          <a:lstStyle/>
          <a:p>
            <a:pPr eaLnBrk="1" hangingPunct="1"/>
            <a:r>
              <a:rPr lang="ko-KR" altLang="en-US" smtClean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9476" y="1984378"/>
            <a:ext cx="5673725" cy="369411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관계대수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 SQL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개요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데이터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정의어와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무결성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제약조건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4. Select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문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5. insert, delete, update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문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6.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트리거와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 주장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(assertion)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7.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내포된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</a:rPr>
              <a:t>SQL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84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508000"/>
            <a:ext cx="8474075" cy="5130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(3) DEFAULT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tx2"/>
                </a:solidFill>
              </a:rPr>
              <a:t>애트리뷰트에</a:t>
            </a:r>
            <a:r>
              <a:rPr lang="ko-KR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NULL</a:t>
            </a:r>
            <a:r>
              <a:rPr lang="ko-KR" altLang="en-US" b="1" dirty="0" smtClean="0">
                <a:solidFill>
                  <a:schemeClr val="tx2"/>
                </a:solidFill>
              </a:rPr>
              <a:t>값 대신 특정 값으로 기본값으로 정할 수 있음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(4) CHECK </a:t>
            </a: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칼럼에 대해 값의 범위를 지정하여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범위 밖의 값은 삽입제한</a:t>
            </a:r>
            <a:endParaRPr lang="en-US" altLang="ko-KR" b="1" dirty="0">
              <a:solidFill>
                <a:schemeClr val="tx2"/>
              </a:solidFill>
            </a:endParaRP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b="1" dirty="0">
                <a:solidFill>
                  <a:schemeClr val="tx2"/>
                </a:solidFill>
              </a:rPr>
              <a:t>하나의 칼럼이 여러 개의 </a:t>
            </a:r>
            <a:r>
              <a:rPr lang="en-US" altLang="ko-KR" b="1" dirty="0">
                <a:solidFill>
                  <a:schemeClr val="tx2"/>
                </a:solidFill>
              </a:rPr>
              <a:t>CHECK </a:t>
            </a:r>
            <a:r>
              <a:rPr lang="ko-KR" altLang="en-US" b="1" dirty="0">
                <a:solidFill>
                  <a:schemeClr val="tx2"/>
                </a:solidFill>
              </a:rPr>
              <a:t>제약조건을 가질 수 있음</a:t>
            </a:r>
            <a:endParaRPr lang="en-US" altLang="ko-KR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483024" y="3083818"/>
            <a:ext cx="7632848" cy="230832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   char (3) primary key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char(6)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……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char(3),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	CHECK 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&gt;= 100 AND 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&lt;=103),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FOREIGN KEY(</a:t>
            </a:r>
            <a:r>
              <a:rPr kumimoji="0" lang="en-US" altLang="ko-KR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) REFERENCES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professor(id)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92364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863727" y="241300"/>
            <a:ext cx="8474075" cy="5130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(5) PRIMARY KEY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solidFill>
                  <a:schemeClr val="tx2"/>
                </a:solidFill>
              </a:rPr>
              <a:t>애트리뷰트에</a:t>
            </a:r>
            <a:r>
              <a:rPr lang="ko-KR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NULL</a:t>
            </a:r>
            <a:r>
              <a:rPr lang="ko-KR" altLang="en-US" b="1" dirty="0" smtClean="0">
                <a:solidFill>
                  <a:schemeClr val="tx2"/>
                </a:solidFill>
              </a:rPr>
              <a:t>값 대신 특정 값으로 기본값으로 정할 수 있음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(6) FOREIGN KEY</a:t>
            </a:r>
          </a:p>
          <a:p>
            <a:pPr marL="742950" lvl="1" indent="-28575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ko-KR" altLang="en-US" dirty="0" smtClean="0"/>
              <a:t>같은 </a:t>
            </a:r>
            <a:r>
              <a:rPr lang="ko-KR" altLang="en-US" dirty="0"/>
              <a:t>테이블이나 다른 테이블과 관계를 맺을 때</a:t>
            </a:r>
            <a:r>
              <a:rPr lang="en-US" altLang="ko-KR" dirty="0"/>
              <a:t>, </a:t>
            </a:r>
            <a:r>
              <a:rPr lang="ko-KR" altLang="en-US" dirty="0"/>
              <a:t>그 테이블의 </a:t>
            </a:r>
            <a:r>
              <a:rPr lang="en-US" altLang="ko-KR" dirty="0"/>
              <a:t>PRIMARY KEY</a:t>
            </a:r>
            <a:r>
              <a:rPr lang="ko-KR" altLang="en-US" dirty="0"/>
              <a:t>나 </a:t>
            </a:r>
            <a:r>
              <a:rPr lang="en-US" altLang="ko-KR" dirty="0"/>
              <a:t>UNIQUE KEY </a:t>
            </a:r>
            <a:r>
              <a:rPr lang="ko-KR" altLang="en-US" dirty="0"/>
              <a:t>간에 </a:t>
            </a:r>
            <a:r>
              <a:rPr lang="ko-KR" altLang="en-US" dirty="0" smtClean="0"/>
              <a:t>성립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2711626" y="1180130"/>
            <a:ext cx="7415287" cy="175432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students(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VARCHAR2(20)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NUMBER(6)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email VARCHAR2(20), </a:t>
            </a:r>
            <a:r>
              <a:rPr kumimoji="0" lang="en-US" altLang="ko-KR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……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PRIMARY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KEY(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student_id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1624" y="5314566"/>
            <a:ext cx="7978080" cy="147732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student(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  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varchar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(20)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student_id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char(6) NOT NULL,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char(3),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FOREIGN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KEY(</a:t>
            </a:r>
            <a:r>
              <a:rPr kumimoji="0" lang="en-US" altLang="ko-KR" b="1" kern="0" dirty="0" err="1">
                <a:solidFill>
                  <a:srgbClr val="0000FF"/>
                </a:solidFill>
                <a:latin typeface="맑은 고딕"/>
                <a:ea typeface="맑은 고딕"/>
              </a:rPr>
              <a:t>prof_id</a:t>
            </a:r>
            <a:r>
              <a:rPr kumimoji="0" lang="en-US" altLang="ko-KR" b="1" kern="0" dirty="0" smtClean="0">
                <a:solidFill>
                  <a:srgbClr val="0000FF"/>
                </a:solidFill>
                <a:latin typeface="맑은 고딕"/>
                <a:ea typeface="맑은 고딕"/>
              </a:rPr>
              <a:t>)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REFERENCES professor(id)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1625" y="4296716"/>
            <a:ext cx="4489276" cy="9233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CREATE TABLE professor(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id    char(3)  primary key,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name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   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varchar(10)  not null );</a:t>
            </a:r>
          </a:p>
        </p:txBody>
      </p:sp>
    </p:spTree>
    <p:extLst>
      <p:ext uri="{BB962C8B-B14F-4D97-AF65-F5344CB8AC3E}">
        <p14:creationId xmlns:p14="http://schemas.microsoft.com/office/powerpoint/2010/main" val="979941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idx="1"/>
          </p:nvPr>
        </p:nvSpPr>
        <p:spPr>
          <a:xfrm>
            <a:off x="2051051" y="5572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변경 시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UPDATE NO ACTION(</a:t>
            </a:r>
            <a:r>
              <a:rPr lang="ko-KR" altLang="en-US" b="1" dirty="0"/>
              <a:t>기본</a:t>
            </a:r>
            <a:r>
              <a:rPr lang="en-US" altLang="ko-KR" b="1" dirty="0" smtClean="0"/>
              <a:t>)</a:t>
            </a:r>
            <a:r>
              <a:rPr lang="en-US" altLang="ko-KR" b="1" dirty="0"/>
              <a:t> ) : </a:t>
            </a:r>
            <a:r>
              <a:rPr lang="ko-KR" altLang="en-US" b="1" dirty="0"/>
              <a:t>연산 </a:t>
            </a:r>
            <a:r>
              <a:rPr lang="ko-KR" altLang="en-US" b="1" dirty="0" smtClean="0"/>
              <a:t>거절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UPDATE </a:t>
            </a:r>
            <a:r>
              <a:rPr lang="en-US" altLang="ko-KR" b="1" dirty="0" smtClean="0"/>
              <a:t>CASCADE : </a:t>
            </a:r>
            <a:r>
              <a:rPr lang="ko-KR" altLang="en-US" b="1" dirty="0" smtClean="0"/>
              <a:t>참조하는 </a:t>
            </a:r>
            <a:r>
              <a:rPr lang="ko-KR" altLang="en-US" b="1" dirty="0"/>
              <a:t>모든 </a:t>
            </a:r>
            <a:r>
              <a:rPr lang="ko-KR" altLang="en-US" b="1" dirty="0" err="1"/>
              <a:t>투플이</a:t>
            </a:r>
            <a:r>
              <a:rPr lang="ko-KR" altLang="en-US" b="1" dirty="0"/>
              <a:t> 연쇄적으로 </a:t>
            </a:r>
            <a:r>
              <a:rPr lang="ko-KR" altLang="en-US" b="1" dirty="0" smtClean="0"/>
              <a:t>변경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UPDATE SET </a:t>
            </a:r>
            <a:r>
              <a:rPr lang="en-US" altLang="ko-KR" b="1" dirty="0" smtClean="0"/>
              <a:t>NULL</a:t>
            </a:r>
            <a:r>
              <a:rPr lang="ko-KR" altLang="en-US" b="1" dirty="0"/>
              <a:t>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참조하는 </a:t>
            </a:r>
            <a:r>
              <a:rPr lang="ko-KR" altLang="en-US" b="1" dirty="0"/>
              <a:t>모든 </a:t>
            </a:r>
            <a:r>
              <a:rPr lang="ko-KR" altLang="en-US" b="1" dirty="0" err="1"/>
              <a:t>투플의</a:t>
            </a:r>
            <a:r>
              <a:rPr lang="ko-KR" altLang="en-US" b="1" dirty="0"/>
              <a:t> 값이 </a:t>
            </a:r>
            <a:r>
              <a:rPr lang="en-US" altLang="ko-KR" b="1" dirty="0"/>
              <a:t>NULL</a:t>
            </a:r>
            <a:r>
              <a:rPr lang="ko-KR" altLang="en-US" b="1" dirty="0"/>
              <a:t>값이 됨</a:t>
            </a:r>
            <a:endParaRPr lang="en-US" altLang="ko-KR" b="1" dirty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ON UPDATE SET DEFAULT</a:t>
            </a:r>
          </a:p>
          <a:p>
            <a:pPr lvl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삭제 시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NO ACTION(</a:t>
            </a:r>
            <a:r>
              <a:rPr lang="ko-KR" altLang="en-US" b="1" dirty="0" smtClean="0"/>
              <a:t>기본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연산 거절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CASCADE : </a:t>
            </a:r>
            <a:r>
              <a:rPr lang="ko-KR" altLang="en-US" b="1" dirty="0" smtClean="0"/>
              <a:t>참조하는 모든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연쇄적으로 삭제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SET NULL : </a:t>
            </a:r>
            <a:r>
              <a:rPr lang="ko-KR" altLang="en-US" b="1" dirty="0" smtClean="0"/>
              <a:t>참조하는 모든 </a:t>
            </a:r>
            <a:r>
              <a:rPr lang="ko-KR" altLang="en-US" b="1" dirty="0" err="1" smtClean="0"/>
              <a:t>투플의</a:t>
            </a:r>
            <a:r>
              <a:rPr lang="ko-KR" altLang="en-US" b="1" dirty="0" smtClean="0"/>
              <a:t> 값이 </a:t>
            </a:r>
            <a:r>
              <a:rPr lang="en-US" altLang="ko-KR" b="1" dirty="0" smtClean="0"/>
              <a:t>NULL</a:t>
            </a:r>
            <a:r>
              <a:rPr lang="ko-KR" altLang="en-US" b="1" dirty="0" smtClean="0"/>
              <a:t>값이 됨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ON DELETE SET DEFAULT :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568D0-8B7A-457D-BF45-02BF61339758}" type="slidenum">
              <a:rPr lang="en-US" altLang="ko-KR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084" y="134938"/>
            <a:ext cx="6292957" cy="63023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제약조건 예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27" y="969066"/>
            <a:ext cx="740092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25" y="4213035"/>
            <a:ext cx="495300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03" y="4045638"/>
            <a:ext cx="1905000" cy="260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15" y="1487251"/>
            <a:ext cx="1828800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17" y="394437"/>
            <a:ext cx="1476375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2551" y="3302761"/>
            <a:ext cx="4162567" cy="286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3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25" y="1212732"/>
            <a:ext cx="5170139" cy="6160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58" y="1212732"/>
            <a:ext cx="1885951" cy="24193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809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7219A9-E444-4C34-841B-9C9F512F00DF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3" y="459313"/>
            <a:ext cx="7829551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41" y="2842493"/>
            <a:ext cx="5251451" cy="379570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71946" y="410857"/>
            <a:ext cx="904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192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idx="1"/>
          </p:nvPr>
        </p:nvSpPr>
        <p:spPr>
          <a:xfrm>
            <a:off x="1893248" y="55720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제약조건의 추가 및 삭제</a:t>
            </a:r>
            <a:endParaRPr lang="en-US" altLang="ko-KR" b="1" dirty="0" smtClean="0"/>
          </a:p>
          <a:p>
            <a:pPr>
              <a:lnSpc>
                <a:spcPct val="140000"/>
              </a:lnSpc>
              <a:spcBef>
                <a:spcPct val="0"/>
              </a:spcBef>
            </a:pPr>
            <a:endParaRPr lang="ko-KR" altLang="en-US" b="1" dirty="0" smtClean="0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sz="1800" b="1" dirty="0">
                <a:latin typeface="Courier New" pitchFamily="49" charset="0"/>
                <a:ea typeface="신명조" charset="-127"/>
              </a:rPr>
              <a:t>	</a:t>
            </a:r>
            <a:r>
              <a:rPr lang="en-US" altLang="ko-KR" sz="1800" b="1" dirty="0"/>
              <a:t>ALTER TABLE</a:t>
            </a:r>
            <a:r>
              <a:rPr lang="en-US" altLang="ko-KR" sz="1800" dirty="0"/>
              <a:t> STUDENT </a:t>
            </a:r>
            <a:r>
              <a:rPr lang="en-US" altLang="ko-KR" sz="1800" b="1" dirty="0"/>
              <a:t>ADD</a:t>
            </a:r>
            <a:r>
              <a:rPr lang="en-US" altLang="ko-KR" sz="1800" dirty="0"/>
              <a:t> CONSTRAINT STUDENT_PK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800" dirty="0"/>
              <a:t>		</a:t>
            </a:r>
            <a:r>
              <a:rPr lang="en-US" altLang="ko-KR" sz="1800" b="1" dirty="0"/>
              <a:t>PRIMARY KEY</a:t>
            </a:r>
            <a:r>
              <a:rPr lang="en-US" altLang="ko-KR" sz="1800" dirty="0"/>
              <a:t> (STNO);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dirty="0"/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800" b="1" dirty="0"/>
              <a:t>	ALTER TABLE</a:t>
            </a:r>
            <a:r>
              <a:rPr lang="en-US" altLang="ko-KR" sz="1800" dirty="0"/>
              <a:t> STUDENT </a:t>
            </a:r>
            <a:r>
              <a:rPr lang="en-US" altLang="ko-KR" sz="1800" b="1" dirty="0"/>
              <a:t>DROP</a:t>
            </a:r>
            <a:r>
              <a:rPr lang="en-US" altLang="ko-KR" sz="1800" dirty="0"/>
              <a:t> CONSTRAINT STUDENT_PK;</a:t>
            </a: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A40F7-0EB8-4B50-8316-6E2AAD09D031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오라클 클라이언트인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*</a:t>
            </a:r>
            <a:r>
              <a:rPr lang="en-US" altLang="ko-KR" dirty="0" smtClean="0"/>
              <a:t>plus</a:t>
            </a:r>
            <a:r>
              <a:rPr lang="ko-KR" altLang="en-US" dirty="0" smtClean="0"/>
              <a:t>를 사용하여 다음과 같은 논리스키마를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DDL </a:t>
            </a:r>
            <a:r>
              <a:rPr kumimoji="0" lang="ko-KR" altLang="en-US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college)</a:t>
            </a:r>
            <a:endParaRPr kumimoji="0" lang="ko-KR" altLang="en-US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54585"/>
              </p:ext>
            </p:extLst>
          </p:nvPr>
        </p:nvGraphicFramePr>
        <p:xfrm>
          <a:off x="2279576" y="1783078"/>
          <a:ext cx="3666357" cy="1560195"/>
        </p:xfrm>
        <a:graphic>
          <a:graphicData uri="http://schemas.openxmlformats.org/drawingml/2006/table">
            <a:tbl>
              <a:tblPr/>
              <a:tblGrid>
                <a:gridCol w="9147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0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7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3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room_no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char(3)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char(4)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오용철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이상혁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306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김진환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윤미래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26120"/>
              </p:ext>
            </p:extLst>
          </p:nvPr>
        </p:nvGraphicFramePr>
        <p:xfrm>
          <a:off x="6384033" y="1783078"/>
          <a:ext cx="3240363" cy="1560195"/>
        </p:xfrm>
        <a:graphic>
          <a:graphicData uri="http://schemas.openxmlformats.org/drawingml/2006/table">
            <a:tbl>
              <a:tblPr/>
              <a:tblGrid>
                <a:gridCol w="940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0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8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char(2)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nvarchar2(20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게임공학과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전자공학과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컴퓨터공학과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경제학과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4931"/>
              </p:ext>
            </p:extLst>
          </p:nvPr>
        </p:nvGraphicFramePr>
        <p:xfrm>
          <a:off x="2567610" y="4159342"/>
          <a:ext cx="6912771" cy="2005965"/>
        </p:xfrm>
        <a:graphic>
          <a:graphicData uri="http://schemas.openxmlformats.org/drawingml/2006/table">
            <a:tbl>
              <a:tblPr/>
              <a:tblGrid>
                <a:gridCol w="1028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4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61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96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23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605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05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s_name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addr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nvarcha2r(10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smallint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nvarcha2r(50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이상 </a:t>
                      </a:r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미만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fk  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fk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2004150051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황도경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</a:t>
                      </a:r>
                      <a:r>
                        <a:rPr lang="ko-KR" alt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일산시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2007150006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곽나리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2005112033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이민구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군포시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2007134012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김승현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성북구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2008170020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박신애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경기도 일산시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2006170022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유진이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39833" y="1351027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prof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4034" y="1345347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</a:t>
            </a:r>
            <a:r>
              <a:rPr kumimoji="0" lang="en-US" altLang="ko-KR" b="1" dirty="0" err="1" smtClean="0">
                <a:solidFill>
                  <a:schemeClr val="tx2"/>
                </a:solidFill>
                <a:latin typeface="맑은 고딕"/>
                <a:ea typeface="맑은 고딕"/>
              </a:rPr>
              <a:t>dept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7610" y="3727291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student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4828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오라클 사용자 생성 및 권한 주기</a:t>
            </a:r>
            <a:r>
              <a:rPr lang="en-US" altLang="ko-KR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(p.129 </a:t>
            </a:r>
            <a:r>
              <a:rPr lang="ko-KR" altLang="en-US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3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생성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sz="1800" dirty="0" smtClean="0"/>
              <a:t>CREATE </a:t>
            </a:r>
            <a:r>
              <a:rPr lang="en-US" altLang="ko-KR" sz="1800" dirty="0"/>
              <a:t>USER </a:t>
            </a:r>
            <a:r>
              <a:rPr lang="en-US" altLang="ko-KR" sz="1800" dirty="0" smtClean="0"/>
              <a:t>test </a:t>
            </a:r>
            <a:r>
              <a:rPr lang="en-US" altLang="ko-KR" sz="1800" dirty="0"/>
              <a:t>IDENTIFIED BY </a:t>
            </a:r>
            <a:r>
              <a:rPr lang="en-US" altLang="ko-KR" sz="1800" dirty="0" smtClean="0"/>
              <a:t>1234 </a:t>
            </a:r>
          </a:p>
          <a:p>
            <a:pPr marL="393700" lvl="1" indent="0">
              <a:buNone/>
            </a:pPr>
            <a:r>
              <a:rPr lang="en-US" altLang="ko-KR" sz="1800" dirty="0" smtClean="0"/>
              <a:t>DEFAULT </a:t>
            </a:r>
            <a:r>
              <a:rPr lang="en-US" altLang="ko-KR" sz="1800" dirty="0"/>
              <a:t>TABLESPACE </a:t>
            </a:r>
            <a:r>
              <a:rPr lang="en-US" altLang="ko-KR" sz="1800" dirty="0" smtClean="0"/>
              <a:t>users </a:t>
            </a:r>
          </a:p>
          <a:p>
            <a:pPr marL="393700" lvl="1" indent="0">
              <a:buNone/>
            </a:pPr>
            <a:r>
              <a:rPr lang="en-US" altLang="ko-KR" sz="1800" dirty="0" smtClean="0"/>
              <a:t>TEMPORARY </a:t>
            </a:r>
            <a:r>
              <a:rPr lang="en-US" altLang="ko-KR" sz="1800" dirty="0"/>
              <a:t>TABLESPACE </a:t>
            </a:r>
            <a:r>
              <a:rPr lang="en-US" altLang="ko-KR" sz="1800" dirty="0" smtClean="0"/>
              <a:t>temp;</a:t>
            </a:r>
          </a:p>
          <a:p>
            <a:r>
              <a:rPr lang="ko-KR" altLang="en-US" dirty="0" smtClean="0"/>
              <a:t>권한 주기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dirty="0" smtClean="0"/>
              <a:t>GRANT connect, resource</a:t>
            </a:r>
            <a:r>
              <a:rPr lang="en-US" altLang="ko-KR" dirty="0"/>
              <a:t>, dba</a:t>
            </a:r>
            <a:r>
              <a:rPr lang="en-US" altLang="ko-KR" dirty="0" smtClean="0"/>
              <a:t> TO test; </a:t>
            </a:r>
          </a:p>
          <a:p>
            <a:r>
              <a:rPr lang="ko-KR" altLang="en-US" dirty="0" smtClean="0"/>
              <a:t>접속하기</a:t>
            </a:r>
            <a:endParaRPr lang="en-US" altLang="ko-KR" dirty="0" smtClean="0"/>
          </a:p>
          <a:p>
            <a:pPr marL="393700" lvl="1" indent="0">
              <a:buNone/>
            </a:pPr>
            <a:r>
              <a:rPr lang="en-US" altLang="ko-KR" dirty="0" err="1" smtClean="0"/>
              <a:t>sqlplus</a:t>
            </a:r>
            <a:r>
              <a:rPr lang="en-US" altLang="ko-KR" dirty="0" smtClean="0"/>
              <a:t> test/1234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867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307398"/>
            <a:ext cx="6657975" cy="180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5" y="2289610"/>
            <a:ext cx="5238751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65" y="2289610"/>
            <a:ext cx="5276851" cy="1533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259" y="4089833"/>
            <a:ext cx="9105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0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오라클 </a:t>
            </a:r>
            <a:r>
              <a:rPr lang="en-US" altLang="ko-KR" dirty="0" smtClean="0"/>
              <a:t>XE 11g R2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69" y="850900"/>
            <a:ext cx="11739033" cy="5130800"/>
          </a:xfrm>
        </p:spPr>
        <p:txBody>
          <a:bodyPr/>
          <a:lstStyle/>
          <a:p>
            <a:r>
              <a:rPr lang="en-US" altLang="ko-KR" dirty="0" smtClean="0"/>
              <a:t>XE(Express </a:t>
            </a:r>
            <a:r>
              <a:rPr lang="en-US" altLang="ko-KR" dirty="0"/>
              <a:t>Edition) </a:t>
            </a:r>
            <a:r>
              <a:rPr lang="en-US" altLang="ko-KR" dirty="0" smtClean="0"/>
              <a:t>– 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www.oracle.com/technetwork/database/enterprise-edition/downloads/index.html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173884" y="6857841"/>
            <a:ext cx="762000" cy="228600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35" y="2266080"/>
            <a:ext cx="8189944" cy="43647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7670" y="4514499"/>
            <a:ext cx="2531327" cy="144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35513" y="2232629"/>
            <a:ext cx="268855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파일명 </a:t>
            </a:r>
            <a:r>
              <a:rPr lang="en-US" altLang="ko-KR" b="1" dirty="0" smtClean="0">
                <a:solidFill>
                  <a:schemeClr val="tx2"/>
                </a:solidFill>
              </a:rPr>
              <a:t>: </a:t>
            </a:r>
          </a:p>
          <a:p>
            <a:r>
              <a:rPr lang="ko-KR" altLang="en-US" b="1" dirty="0" smtClean="0">
                <a:solidFill>
                  <a:schemeClr val="tx2"/>
                </a:solidFill>
              </a:rPr>
              <a:t>OracleXE112_Win64.zip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621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en-US" altLang="ko-KR" dirty="0" smtClean="0"/>
              <a:t>*plus 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3450"/>
            <a:ext cx="10515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4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en-US" altLang="ko-KR" dirty="0" smtClean="0"/>
              <a:t>*plus</a:t>
            </a:r>
            <a:r>
              <a:rPr lang="ko-KR" altLang="en-US" dirty="0" smtClean="0"/>
              <a:t>의 주요 명령어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69" y="850900"/>
            <a:ext cx="11298767" cy="5811838"/>
          </a:xfrm>
        </p:spPr>
        <p:txBody>
          <a:bodyPr/>
          <a:lstStyle/>
          <a:p>
            <a:r>
              <a:rPr lang="en-US" altLang="ko-KR" sz="1800" dirty="0" smtClean="0"/>
              <a:t>DB(</a:t>
            </a:r>
            <a:r>
              <a:rPr lang="ko-KR" altLang="en-US" sz="1800" dirty="0" smtClean="0"/>
              <a:t>사용자</a:t>
            </a:r>
            <a:r>
              <a:rPr lang="en-US" altLang="ko-KR" sz="1800" dirty="0" smtClean="0"/>
              <a:t>)  </a:t>
            </a:r>
            <a:r>
              <a:rPr lang="ko-KR" altLang="en-US" sz="1800" dirty="0" smtClean="0"/>
              <a:t>연결하기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현재 </a:t>
            </a:r>
            <a:r>
              <a:rPr lang="en-US" altLang="ko-KR" sz="1800" dirty="0" smtClean="0"/>
              <a:t>DB </a:t>
            </a:r>
            <a:r>
              <a:rPr lang="ko-KR" altLang="en-US" sz="1800" dirty="0" smtClean="0"/>
              <a:t>알아내기</a:t>
            </a:r>
            <a:endParaRPr lang="en-US" altLang="ko-KR" sz="1800" dirty="0" smtClean="0"/>
          </a:p>
          <a:p>
            <a:r>
              <a:rPr lang="ko-KR" altLang="en-US" sz="1800" dirty="0" err="1" smtClean="0"/>
              <a:t>실행문과</a:t>
            </a:r>
            <a:r>
              <a:rPr lang="ko-KR" altLang="en-US" sz="1800" dirty="0" smtClean="0"/>
              <a:t> 실행결과 저장하기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화면 지우기</a:t>
            </a:r>
            <a:endParaRPr lang="en-US" altLang="ko-KR" sz="1800" dirty="0" smtClean="0"/>
          </a:p>
          <a:p>
            <a:r>
              <a:rPr lang="ko-KR" altLang="en-US" sz="1800" dirty="0" smtClean="0"/>
              <a:t>화면에 보이는 열 길이 설정하기</a:t>
            </a:r>
            <a:endParaRPr lang="en-US" altLang="ko-KR" sz="1800" dirty="0" smtClean="0"/>
          </a:p>
          <a:p>
            <a:r>
              <a:rPr lang="en-US" altLang="ko-KR" sz="1800" dirty="0" err="1" smtClean="0"/>
              <a:t>College.sql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파일을 실행하기</a:t>
            </a:r>
            <a:endParaRPr lang="en-US" altLang="ko-KR" sz="1800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09" y="846129"/>
            <a:ext cx="3838575" cy="5619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65" y="2392852"/>
            <a:ext cx="5134403" cy="22739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969" y="4873139"/>
            <a:ext cx="2724151" cy="447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65" y="5839917"/>
            <a:ext cx="7523544" cy="42942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367" y="5387796"/>
            <a:ext cx="3962400" cy="3429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558" y="1618456"/>
            <a:ext cx="2638425" cy="6286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4824150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질의문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5084" y="972642"/>
            <a:ext cx="11544421" cy="54726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 나이가</a:t>
            </a:r>
            <a:r>
              <a:rPr kumimoji="0" lang="en-US" altLang="ko-KR" dirty="0" smtClean="0"/>
              <a:t>22</a:t>
            </a:r>
            <a:r>
              <a:rPr kumimoji="0" lang="ko-KR" altLang="en-US" dirty="0" smtClean="0"/>
              <a:t>살인 학생을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 </a:t>
            </a:r>
            <a:r>
              <a:rPr kumimoji="0" lang="ko-KR" altLang="en-US" dirty="0" err="1" smtClean="0"/>
              <a:t>학과코드</a:t>
            </a:r>
            <a:r>
              <a:rPr kumimoji="0" lang="en-US" altLang="ko-KR" dirty="0" smtClean="0"/>
              <a:t>(</a:t>
            </a:r>
            <a:r>
              <a:rPr kumimoji="0" lang="en-US" altLang="ko-KR" dirty="0" err="1" smtClean="0"/>
              <a:t>d_id</a:t>
            </a:r>
            <a:r>
              <a:rPr kumimoji="0" lang="en-US" altLang="ko-KR" dirty="0" smtClean="0"/>
              <a:t>)</a:t>
            </a:r>
            <a:r>
              <a:rPr kumimoji="0" lang="ko-KR" altLang="en-US" dirty="0" smtClean="0"/>
              <a:t>를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- </a:t>
            </a:r>
            <a:r>
              <a:rPr kumimoji="0" lang="ko-KR" altLang="en-US" dirty="0" err="1" smtClean="0"/>
              <a:t>중복제거</a:t>
            </a:r>
            <a:endParaRPr kumimoji="0" lang="ko-KR" altLang="en-US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</a:t>
            </a:r>
            <a:r>
              <a:rPr kumimoji="0" lang="ko-KR" altLang="en-US" dirty="0" smtClean="0"/>
              <a:t>에서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경기도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에 사는 학생들을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전자공학과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에 다니면서 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김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씨 성을 갖는 사람의 이름을 </a:t>
            </a:r>
            <a:r>
              <a:rPr kumimoji="0" lang="ko-KR" altLang="en-US" dirty="0" err="1" smtClean="0"/>
              <a:t>검색하시오</a:t>
            </a:r>
            <a:endParaRPr kumimoji="0" lang="ko-KR" altLang="en-US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student </a:t>
            </a:r>
            <a:r>
              <a:rPr kumimoji="0" lang="ko-KR" altLang="en-US" dirty="0" smtClean="0"/>
              <a:t>테이블에서 나이가 </a:t>
            </a:r>
            <a:r>
              <a:rPr kumimoji="0" lang="en-US" altLang="ko-KR" dirty="0" smtClean="0"/>
              <a:t>20~23</a:t>
            </a:r>
            <a:r>
              <a:rPr kumimoji="0" lang="ko-KR" altLang="en-US" dirty="0" smtClean="0"/>
              <a:t>사이인 학생의 이름을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 smtClean="0"/>
              <a:t>모든 학생들이 속한 학과의 이름을 </a:t>
            </a:r>
            <a:r>
              <a:rPr kumimoji="0" lang="ko-KR" altLang="en-US" dirty="0" err="1" smtClean="0"/>
              <a:t>검색하시오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 smtClean="0"/>
              <a:t>학과별 가장 앞의 학번을 검색하고 </a:t>
            </a: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를 기준으로 오름차순 </a:t>
            </a:r>
            <a:r>
              <a:rPr kumimoji="0" lang="ko-KR" altLang="en-US" dirty="0" err="1" smtClean="0"/>
              <a:t>정렬하시오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가 </a:t>
            </a:r>
            <a:r>
              <a:rPr kumimoji="0" lang="en-US" altLang="ko-KR" dirty="0" smtClean="0"/>
              <a:t>15~20</a:t>
            </a:r>
            <a:r>
              <a:rPr kumimoji="0" lang="ko-KR" altLang="en-US" dirty="0" smtClean="0"/>
              <a:t>인 학생들을 검색하여 </a:t>
            </a:r>
            <a:r>
              <a:rPr kumimoji="0" lang="en-US" altLang="ko-KR" dirty="0" err="1" smtClean="0"/>
              <a:t>d_id</a:t>
            </a:r>
            <a:r>
              <a:rPr kumimoji="0" lang="ko-KR" altLang="en-US" dirty="0" smtClean="0"/>
              <a:t>로 오름차순</a:t>
            </a:r>
            <a:r>
              <a:rPr kumimoji="0" lang="en-US" altLang="ko-KR" dirty="0" smtClean="0"/>
              <a:t>, </a:t>
            </a:r>
            <a:r>
              <a:rPr kumimoji="0" lang="en-US" altLang="ko-KR" dirty="0" err="1" smtClean="0"/>
              <a:t>s_name</a:t>
            </a:r>
            <a:r>
              <a:rPr kumimoji="0" lang="ko-KR" altLang="en-US" dirty="0" smtClean="0"/>
              <a:t>으로 내림차순 하시오</a:t>
            </a:r>
            <a:r>
              <a:rPr kumimoji="0" lang="en-US" altLang="ko-KR" dirty="0" smtClean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smtClean="0"/>
              <a:t>'</a:t>
            </a:r>
            <a:r>
              <a:rPr kumimoji="0" lang="ko-KR" altLang="en-US" dirty="0" err="1" smtClean="0"/>
              <a:t>황도경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이 소속된 </a:t>
            </a:r>
            <a:r>
              <a:rPr kumimoji="0" lang="ko-KR" altLang="en-US" dirty="0" err="1" smtClean="0"/>
              <a:t>학과거나</a:t>
            </a:r>
            <a:r>
              <a:rPr kumimoji="0" lang="ko-KR" altLang="en-US" dirty="0" smtClean="0"/>
              <a:t> </a:t>
            </a:r>
            <a:r>
              <a:rPr kumimoji="0" lang="en-US" altLang="ko-KR" dirty="0" smtClean="0"/>
              <a:t>'</a:t>
            </a:r>
            <a:r>
              <a:rPr kumimoji="0" lang="ko-KR" altLang="en-US" dirty="0" smtClean="0"/>
              <a:t>전자공학과</a:t>
            </a:r>
            <a:r>
              <a:rPr kumimoji="0" lang="en-US" altLang="ko-KR" dirty="0" smtClean="0"/>
              <a:t>‘</a:t>
            </a:r>
            <a:r>
              <a:rPr kumimoji="0" lang="ko-KR" altLang="en-US" dirty="0" smtClean="0"/>
              <a:t>의 </a:t>
            </a:r>
            <a:r>
              <a:rPr kumimoji="0" lang="ko-KR" altLang="en-US" dirty="0" err="1" smtClean="0"/>
              <a:t>학과번호를</a:t>
            </a:r>
            <a:r>
              <a:rPr kumimoji="0" lang="ko-KR" altLang="en-US" dirty="0" smtClean="0"/>
              <a:t> </a:t>
            </a:r>
            <a:r>
              <a:rPr kumimoji="0" lang="ko-KR" altLang="en-US" smtClean="0"/>
              <a:t>검색하시오</a:t>
            </a:r>
            <a:r>
              <a:rPr kumimoji="0" lang="en-US" altLang="ko-KR" smtClean="0"/>
              <a:t>.</a:t>
            </a:r>
            <a:endParaRPr kumimoji="0" lang="en-US" altLang="ko-KR" dirty="0" smtClean="0"/>
          </a:p>
          <a:p>
            <a:pPr>
              <a:lnSpc>
                <a:spcPct val="100000"/>
              </a:lnSpc>
            </a:pPr>
            <a:endParaRPr kumimoji="0" lang="ko-KR" altLang="en-US" dirty="0" smtClean="0"/>
          </a:p>
          <a:p>
            <a:pPr>
              <a:lnSpc>
                <a:spcPct val="100000"/>
              </a:lnSpc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701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데이터베이스에서 정보를 검색하는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대수의 </a:t>
            </a:r>
            <a:r>
              <a:rPr lang="ko-KR" altLang="en-US" b="1" dirty="0" err="1" smtClean="0"/>
              <a:t>실렉션과</a:t>
            </a:r>
            <a:r>
              <a:rPr lang="ko-KR" altLang="en-US" b="1" dirty="0" smtClean="0"/>
              <a:t> 의미가 완전히 다름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대수의 </a:t>
            </a:r>
            <a:r>
              <a:rPr lang="ko-KR" altLang="en-US" b="1" dirty="0" err="1" smtClean="0"/>
              <a:t>실렉션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프로젝션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조인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카티션</a:t>
            </a:r>
            <a:r>
              <a:rPr lang="ko-KR" altLang="en-US" b="1" dirty="0" smtClean="0"/>
              <a:t> 곱 등을 결합한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데이터베이스에서 가장 자주 사용됨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F88BFC-4825-4609-8079-1A77D2E0B22F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3725866" y="305819"/>
            <a:ext cx="4611687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4.4 SELECT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400367" y="6456589"/>
            <a:ext cx="762000" cy="228600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1912963" y="1235122"/>
            <a:ext cx="8755039" cy="2971800"/>
            <a:chOff x="1912962" y="1235122"/>
            <a:chExt cx="8755039" cy="2971800"/>
          </a:xfrm>
        </p:grpSpPr>
        <p:cxnSp>
          <p:nvCxnSpPr>
            <p:cNvPr id="52" name="직선 연결선 51"/>
            <p:cNvCxnSpPr>
              <a:stCxn id="5" idx="3"/>
              <a:endCxn id="8" idx="1"/>
            </p:cNvCxnSpPr>
            <p:nvPr/>
          </p:nvCxnSpPr>
          <p:spPr>
            <a:xfrm>
              <a:off x="4294494" y="2572605"/>
              <a:ext cx="3043452" cy="273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2697706" y="2115404"/>
              <a:ext cx="1596789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department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506640" y="1235124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deptno</a:t>
              </a:r>
              <a:endParaRPr lang="ko-KR" altLang="en-US" u="sng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판단 6"/>
            <p:cNvSpPr/>
            <p:nvPr/>
          </p:nvSpPr>
          <p:spPr>
            <a:xfrm>
              <a:off x="4963236" y="2190478"/>
              <a:ext cx="1678674" cy="81886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work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37947" y="2142711"/>
              <a:ext cx="1596789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employee</a:t>
              </a:r>
              <a:endParaRPr lang="ko-KR" altLang="en-US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8265994" y="1235122"/>
              <a:ext cx="1856095" cy="511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empname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912962" y="3203813"/>
              <a:ext cx="1815152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deptname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857768" y="3203812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floor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/>
            <p:cNvCxnSpPr>
              <a:stCxn id="6" idx="4"/>
              <a:endCxn id="5" idx="0"/>
            </p:cNvCxnSpPr>
            <p:nvPr/>
          </p:nvCxnSpPr>
          <p:spPr>
            <a:xfrm>
              <a:off x="3182204" y="1828800"/>
              <a:ext cx="313896" cy="28660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10" idx="0"/>
              <a:endCxn id="5" idx="2"/>
            </p:cNvCxnSpPr>
            <p:nvPr/>
          </p:nvCxnSpPr>
          <p:spPr>
            <a:xfrm flipV="1">
              <a:off x="2820538" y="3029804"/>
              <a:ext cx="675562" cy="17400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1" idx="1"/>
              <a:endCxn id="5" idx="2"/>
            </p:cNvCxnSpPr>
            <p:nvPr/>
          </p:nvCxnSpPr>
          <p:spPr>
            <a:xfrm flipH="1" flipV="1">
              <a:off x="3496100" y="3029805"/>
              <a:ext cx="559536" cy="26094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662382" y="1235123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err="1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empno</a:t>
              </a:r>
              <a:endParaRPr lang="ko-KR" altLang="en-US" u="sng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194042" y="3235339"/>
              <a:ext cx="1473959" cy="511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salary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194040" y="1893640"/>
              <a:ext cx="1351128" cy="593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title</a:t>
              </a:r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순서도: 판단 24"/>
            <p:cNvSpPr/>
            <p:nvPr/>
          </p:nvSpPr>
          <p:spPr>
            <a:xfrm>
              <a:off x="7215116" y="3388056"/>
              <a:ext cx="1801504" cy="81886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manage</a:t>
              </a:r>
              <a:endParaRPr lang="ko-KR" altLang="en-US" sz="1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7" name="직선 연결선 26"/>
            <p:cNvCxnSpPr>
              <a:stCxn id="22" idx="4"/>
              <a:endCxn id="8" idx="0"/>
            </p:cNvCxnSpPr>
            <p:nvPr/>
          </p:nvCxnSpPr>
          <p:spPr>
            <a:xfrm>
              <a:off x="7337947" y="1828799"/>
              <a:ext cx="798395" cy="31391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9" idx="4"/>
              <a:endCxn id="8" idx="0"/>
            </p:cNvCxnSpPr>
            <p:nvPr/>
          </p:nvCxnSpPr>
          <p:spPr>
            <a:xfrm flipH="1">
              <a:off x="8136341" y="1746913"/>
              <a:ext cx="1057700" cy="39579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4" idx="3"/>
              <a:endCxn id="8" idx="3"/>
            </p:cNvCxnSpPr>
            <p:nvPr/>
          </p:nvCxnSpPr>
          <p:spPr>
            <a:xfrm flipH="1">
              <a:off x="8934736" y="2400375"/>
              <a:ext cx="457173" cy="19953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8" idx="3"/>
              <a:endCxn id="23" idx="0"/>
            </p:cNvCxnSpPr>
            <p:nvPr/>
          </p:nvCxnSpPr>
          <p:spPr>
            <a:xfrm>
              <a:off x="8934735" y="2599911"/>
              <a:ext cx="996286" cy="6354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endCxn id="25" idx="1"/>
            </p:cNvCxnSpPr>
            <p:nvPr/>
          </p:nvCxnSpPr>
          <p:spPr>
            <a:xfrm flipH="1">
              <a:off x="7215116" y="3057111"/>
              <a:ext cx="122830" cy="74037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25" idx="3"/>
            </p:cNvCxnSpPr>
            <p:nvPr/>
          </p:nvCxnSpPr>
          <p:spPr>
            <a:xfrm>
              <a:off x="8934736" y="3009345"/>
              <a:ext cx="81885" cy="78814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447347" y="1667423"/>
              <a:ext cx="699230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1 : N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37144" y="3020263"/>
              <a:ext cx="699230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1 : N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1092" y="20624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개념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092" y="4771665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57684"/>
              </p:ext>
            </p:extLst>
          </p:nvPr>
        </p:nvGraphicFramePr>
        <p:xfrm>
          <a:off x="1694989" y="5027971"/>
          <a:ext cx="3513907" cy="83449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626068" y="4494394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21470"/>
              </p:ext>
            </p:extLst>
          </p:nvPr>
        </p:nvGraphicFramePr>
        <p:xfrm>
          <a:off x="5521601" y="5042836"/>
          <a:ext cx="5972061" cy="1522095"/>
        </p:xfrm>
        <a:graphic>
          <a:graphicData uri="http://schemas.openxmlformats.org/drawingml/2006/table">
            <a:tbl>
              <a:tblPr/>
              <a:tblGrid>
                <a:gridCol w="9034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8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58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36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3697">
                  <a:extLst>
                    <a:ext uri="{9D8B030D-6E8A-4147-A177-3AD203B41FA5}">
                      <a16:colId xmlns:a16="http://schemas.microsoft.com/office/drawing/2014/main" xmlns="" val="4211782567"/>
                    </a:ext>
                  </a:extLst>
                </a:gridCol>
                <a:gridCol w="783697">
                  <a:extLst>
                    <a:ext uri="{9D8B030D-6E8A-4147-A177-3AD203B41FA5}">
                      <a16:colId xmlns:a16="http://schemas.microsoft.com/office/drawing/2014/main" xmlns="" val="2191875707"/>
                    </a:ext>
                  </a:extLst>
                </a:gridCol>
                <a:gridCol w="783697">
                  <a:extLst>
                    <a:ext uri="{9D8B030D-6E8A-4147-A177-3AD203B41FA5}">
                      <a16:colId xmlns:a16="http://schemas.microsoft.com/office/drawing/2014/main" xmlns="" val="895498815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Number(4)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Nchar</a:t>
                      </a:r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(6)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라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429575" y="4485382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DML </a:t>
            </a:r>
            <a:r>
              <a:rPr kumimoji="0" lang="ko-KR" altLang="en-US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kumimoji="0" lang="en-US" altLang="ko-KR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en-US" altLang="ko-KR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company)</a:t>
            </a:r>
            <a:endParaRPr kumimoji="0" lang="ko-KR" altLang="en-US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782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26460" y="9057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52230"/>
              </p:ext>
            </p:extLst>
          </p:nvPr>
        </p:nvGraphicFramePr>
        <p:xfrm>
          <a:off x="1610357" y="1162027"/>
          <a:ext cx="3513907" cy="238937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72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영업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8614145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기획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41508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개발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326352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총무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588418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41435" y="628450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22634"/>
              </p:ext>
            </p:extLst>
          </p:nvPr>
        </p:nvGraphicFramePr>
        <p:xfrm>
          <a:off x="5408393" y="1179108"/>
          <a:ext cx="6527499" cy="4512775"/>
        </p:xfrm>
        <a:graphic>
          <a:graphicData uri="http://schemas.openxmlformats.org/drawingml/2006/table">
            <a:tbl>
              <a:tblPr/>
              <a:tblGrid>
                <a:gridCol w="10210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9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2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xmlns="" val="2191875707"/>
                    </a:ext>
                  </a:extLst>
                </a:gridCol>
                <a:gridCol w="787079">
                  <a:extLst>
                    <a:ext uri="{9D8B030D-6E8A-4147-A177-3AD203B41FA5}">
                      <a16:colId xmlns:a16="http://schemas.microsoft.com/office/drawing/2014/main" xmlns="" val="2951825824"/>
                    </a:ext>
                  </a:extLst>
                </a:gridCol>
                <a:gridCol w="1101983">
                  <a:extLst>
                    <a:ext uri="{9D8B030D-6E8A-4147-A177-3AD203B41FA5}">
                      <a16:colId xmlns:a16="http://schemas.microsoft.com/office/drawing/2014/main" xmlns="" val="895498815"/>
                    </a:ext>
                  </a:extLst>
                </a:gridCol>
              </a:tblGrid>
              <a:tr h="4925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Nvarchar2(8)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72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이성래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5000000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3476112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박영권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22454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이수민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부장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3410813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조민희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0305386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최종철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043326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1365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김상원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04179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2106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김창섭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대리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649256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44943" y="619438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385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450058"/>
            <a:ext cx="5780616" cy="5166425"/>
          </a:xfrm>
          <a:prstGeom prst="rect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10" y="1115018"/>
            <a:ext cx="5580823" cy="366532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2224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3438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기본적인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질의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절과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절만 필수적인 절이고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나머지는 선택 사항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marL="457200" lvl="1" indent="0" algn="just">
              <a:lnSpc>
                <a:spcPct val="140000"/>
              </a:lnSpc>
              <a:spcBef>
                <a:spcPct val="0"/>
              </a:spcBef>
              <a:buNone/>
            </a:pP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별칭</a:t>
            </a:r>
            <a:r>
              <a:rPr lang="en-US" altLang="ko-KR" b="1" dirty="0" smtClean="0"/>
              <a:t>(alias) : </a:t>
            </a:r>
            <a:r>
              <a:rPr lang="ko-KR" altLang="en-US" b="1" dirty="0" smtClean="0"/>
              <a:t>서로 </a:t>
            </a:r>
            <a:r>
              <a:rPr lang="ko-KR" altLang="en-US" b="1" dirty="0"/>
              <a:t>다른 </a:t>
            </a:r>
            <a:r>
              <a:rPr lang="ko-KR" altLang="en-US" b="1" dirty="0" err="1"/>
              <a:t>릴레이션에</a:t>
            </a:r>
            <a:r>
              <a:rPr lang="ko-KR" altLang="en-US" b="1" dirty="0"/>
              <a:t> 동일한 이름을 가진 </a:t>
            </a:r>
            <a:r>
              <a:rPr lang="ko-KR" altLang="en-US" b="1" dirty="0" err="1"/>
              <a:t>애트리뷰트가</a:t>
            </a:r>
            <a:r>
              <a:rPr lang="ko-KR" altLang="en-US" b="1" dirty="0"/>
              <a:t> 속해 있을 때 </a:t>
            </a:r>
            <a:r>
              <a:rPr lang="ko-KR" altLang="en-US" b="1" dirty="0" err="1"/>
              <a:t>애트리뷰트의</a:t>
            </a:r>
            <a:r>
              <a:rPr lang="ko-KR" altLang="en-US" b="1" dirty="0"/>
              <a:t> 이름을 구분하는 </a:t>
            </a:r>
            <a:r>
              <a:rPr lang="ko-KR" altLang="en-US" b="1" dirty="0" smtClean="0"/>
              <a:t>방법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ko-KR" altLang="en-US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ko-KR" altLang="en-US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D4F38-505E-40C4-8290-3A8B999026C7}" type="slidenum">
              <a:rPr lang="en-US" altLang="ko-KR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349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66" y="1610360"/>
            <a:ext cx="7775964" cy="29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43118" y="5813286"/>
            <a:ext cx="7574513" cy="80588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EMPLOYEE.DNO  //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속성 앞에 </a:t>
            </a:r>
            <a:r>
              <a:rPr lang="ko-KR" altLang="en-US" dirty="0" err="1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릴레이션의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이름을 써준다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Courier New" pitchFamily="49" charset="0"/>
              <a:ea typeface="신명조" charset="-127"/>
            </a:endParaRPr>
          </a:p>
          <a:p>
            <a:pPr marL="285750" lvl="1" indent="-28575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FROM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EMPLOYEE </a:t>
            </a:r>
            <a:r>
              <a:rPr lang="en-US" altLang="ko-KR" b="1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AS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E, DEPARTMENT </a:t>
            </a:r>
            <a:r>
              <a:rPr lang="en-US" altLang="ko-KR" b="1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AS</a:t>
            </a:r>
            <a:r>
              <a:rPr lang="en-US" altLang="ko-KR" dirty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D  //</a:t>
            </a:r>
            <a:r>
              <a:rPr lang="ko-KR" altLang="en-US" dirty="0" err="1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릴레이션의</a:t>
            </a:r>
            <a:r>
              <a:rPr lang="ko-KR" altLang="en-US" dirty="0" smtClean="0">
                <a:solidFill>
                  <a:schemeClr val="tx2"/>
                </a:solidFill>
                <a:latin typeface="Courier New" pitchFamily="49" charset="0"/>
                <a:ea typeface="신명조" charset="-127"/>
              </a:rPr>
              <a:t> 별칭</a:t>
            </a:r>
            <a:endParaRPr lang="en-US" altLang="ko-KR" dirty="0">
              <a:solidFill>
                <a:schemeClr val="tx2"/>
              </a:solidFill>
              <a:latin typeface="Courier New" pitchFamily="49" charset="0"/>
              <a:ea typeface="신명조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idx="1"/>
          </p:nvPr>
        </p:nvSpPr>
        <p:spPr>
          <a:xfrm>
            <a:off x="1838657" y="408580"/>
            <a:ext cx="8458200" cy="49022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릴레이션의</a:t>
            </a:r>
            <a:r>
              <a:rPr lang="ko-KR" altLang="en-US" sz="2000" b="1" dirty="0"/>
              <a:t> 모든 </a:t>
            </a:r>
            <a:r>
              <a:rPr lang="ko-KR" altLang="en-US" sz="2000" b="1" dirty="0" err="1"/>
              <a:t>애트리뷰트나</a:t>
            </a:r>
            <a:r>
              <a:rPr lang="ko-KR" altLang="en-US" sz="2000" b="1" dirty="0"/>
              <a:t> 일부 </a:t>
            </a:r>
            <a:r>
              <a:rPr lang="ko-KR" altLang="en-US" sz="2000" b="1" dirty="0" err="1"/>
              <a:t>애트리뷰트들을</a:t>
            </a:r>
            <a:r>
              <a:rPr lang="ko-KR" altLang="en-US" sz="2000" b="1" dirty="0"/>
              <a:t> 검색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2420C-5751-4DE5-A152-29685CE51C9B}" type="slidenum">
              <a:rPr lang="en-US" altLang="ko-KR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0" y="2073429"/>
            <a:ext cx="4845501" cy="323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1" y="1918782"/>
            <a:ext cx="4914057" cy="35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idx="1"/>
          </p:nvPr>
        </p:nvSpPr>
        <p:spPr>
          <a:xfrm>
            <a:off x="1743123" y="434383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sz="2000" b="1" dirty="0"/>
              <a:t>상이한 값들을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27980-22B5-47BB-ADF1-86987B8EC4BC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675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6" y="1194941"/>
            <a:ext cx="4222751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73" y="1194941"/>
            <a:ext cx="4018935" cy="132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49" y="3125337"/>
            <a:ext cx="1037519" cy="212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Developer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68" y="850900"/>
            <a:ext cx="11634955" cy="5130800"/>
          </a:xfrm>
        </p:spPr>
        <p:txBody>
          <a:bodyPr/>
          <a:lstStyle/>
          <a:p>
            <a:r>
              <a:rPr lang="ko-KR" altLang="en-US" dirty="0" smtClean="0"/>
              <a:t>파일명 </a:t>
            </a:r>
            <a:r>
              <a:rPr lang="en-US" altLang="ko-KR" dirty="0"/>
              <a:t>: </a:t>
            </a:r>
            <a:r>
              <a:rPr lang="en-US" altLang="ko-KR" dirty="0" smtClean="0"/>
              <a:t>sqldeveloper-18.3.0.277.2354-x64.zip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www.oracle.com/technetwork/developer-tools/sql-developer/downloads/index.html</a:t>
            </a:r>
            <a:endParaRPr lang="en-US" altLang="ko-KR" dirty="0" smtClean="0"/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:\sqldeveloper\</a:t>
            </a:r>
            <a:r>
              <a:rPr lang="ko-KR" altLang="en-US" smtClean="0"/>
              <a:t>에 압축 풀어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EB6AE4BD-2105-4C3B-99FF-BF6C9F529836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4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29" y="2264338"/>
            <a:ext cx="8460755" cy="45090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03290" y="5519849"/>
            <a:ext cx="4471639" cy="401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02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idx="1"/>
          </p:nvPr>
        </p:nvSpPr>
        <p:spPr>
          <a:xfrm>
            <a:off x="1886744" y="488974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특정한 </a:t>
            </a:r>
            <a:r>
              <a:rPr lang="ko-KR" altLang="en-US" sz="2000" b="1" dirty="0" err="1"/>
              <a:t>투플들의</a:t>
            </a:r>
            <a:r>
              <a:rPr lang="ko-KR" altLang="en-US" sz="2000" b="1" dirty="0"/>
              <a:t>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02F9C9-45B7-42F7-A08D-53F37E6FF454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696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155087"/>
            <a:ext cx="6964363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816509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문자열 비교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9DD7D-B3CE-4ECC-A52C-13114285EA39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706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1534378"/>
            <a:ext cx="6808788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idx="1"/>
          </p:nvPr>
        </p:nvSpPr>
        <p:spPr>
          <a:xfrm>
            <a:off x="1865952" y="54689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다수의 검색 조건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아래와 같은 질의는 잘못되었음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q"/>
            </a:pP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66B56-BDF1-45D6-A864-586F637664F7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6" y="1666852"/>
            <a:ext cx="6475413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212" y="3253973"/>
            <a:ext cx="2667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ED986D-8DF1-4633-8F14-C864935484E0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30" y="825906"/>
            <a:ext cx="7270751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idx="1"/>
          </p:nvPr>
        </p:nvSpPr>
        <p:spPr>
          <a:xfrm>
            <a:off x="1881187" y="707338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부정 검색 조건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비교 연산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논리 연산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DBEC50-D5C4-4C42-923E-066A81ECE361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2" y="1443301"/>
            <a:ext cx="7191375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idx="1"/>
          </p:nvPr>
        </p:nvSpPr>
        <p:spPr>
          <a:xfrm>
            <a:off x="1875631" y="54356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범위를 사용한 검색</a:t>
            </a:r>
            <a:r>
              <a:rPr lang="en-US" altLang="ko-KR" sz="2000" b="1" dirty="0"/>
              <a:t>(AND </a:t>
            </a:r>
            <a:r>
              <a:rPr lang="ko-KR" altLang="en-US" sz="2000" b="1" dirty="0"/>
              <a:t>연산</a:t>
            </a:r>
            <a:r>
              <a:rPr lang="en-US" altLang="ko-KR" sz="2000" b="1" dirty="0"/>
              <a:t>, BETWEEN.. AND .. </a:t>
            </a:r>
            <a:r>
              <a:rPr lang="ko-KR" altLang="en-US" sz="2000" b="1" dirty="0"/>
              <a:t>연산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D24129-A600-4AF8-91A6-A95532B0F972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747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2" y="1449932"/>
            <a:ext cx="6656387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19" y="4282960"/>
            <a:ext cx="3363912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63908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리스트를 사용한 검색</a:t>
            </a:r>
            <a:r>
              <a:rPr lang="en-US" altLang="ko-KR" sz="2000" b="1" dirty="0"/>
              <a:t>(in() </a:t>
            </a:r>
            <a:r>
              <a:rPr lang="ko-KR" altLang="en-US" sz="2000" b="1" dirty="0"/>
              <a:t>연산자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2A923-FF5E-4711-9B17-4046615B98F5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7578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90" y="1300433"/>
            <a:ext cx="665797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idx="1"/>
          </p:nvPr>
        </p:nvSpPr>
        <p:spPr>
          <a:xfrm>
            <a:off x="1940719" y="598156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SELECT</a:t>
            </a:r>
            <a:r>
              <a:rPr lang="ko-KR" altLang="en-US" sz="2000" b="1" dirty="0"/>
              <a:t>절에서 산술 연산자</a:t>
            </a:r>
            <a:r>
              <a:rPr lang="en-US" altLang="ko-KR" sz="2000" b="1" dirty="0"/>
              <a:t>(+, -, *, /) </a:t>
            </a:r>
            <a:r>
              <a:rPr lang="ko-KR" altLang="en-US" sz="2000" b="1" dirty="0"/>
              <a:t>사용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64B56A-E3C6-49E4-A621-17A3DF7A9A1F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1423635"/>
            <a:ext cx="742791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2" y="767672"/>
            <a:ext cx="8151813" cy="47244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>
                <a:solidFill>
                  <a:schemeClr val="tx2"/>
                </a:solidFill>
              </a:rPr>
              <a:t>널값</a:t>
            </a:r>
            <a:r>
              <a:rPr lang="ko-KR" altLang="en-US" b="1" dirty="0" smtClean="0">
                <a:solidFill>
                  <a:schemeClr val="tx2"/>
                </a:solidFill>
              </a:rPr>
              <a:t> 비교</a:t>
            </a:r>
            <a:r>
              <a:rPr lang="en-US" altLang="ko-KR" b="1" dirty="0" smtClean="0">
                <a:solidFill>
                  <a:schemeClr val="tx2"/>
                </a:solidFill>
              </a:rPr>
              <a:t>(IS </a:t>
            </a:r>
            <a:r>
              <a:rPr lang="ko-KR" altLang="en-US" b="1" dirty="0" smtClean="0">
                <a:solidFill>
                  <a:schemeClr val="tx2"/>
                </a:solidFill>
              </a:rPr>
              <a:t>연산자</a:t>
            </a:r>
            <a:r>
              <a:rPr lang="en-US" altLang="ko-KR" b="1" dirty="0" smtClean="0">
                <a:solidFill>
                  <a:schemeClr val="tx2"/>
                </a:solidFill>
              </a:rPr>
              <a:t>)</a:t>
            </a:r>
            <a:endParaRPr lang="ko-KR" altLang="en-US" b="1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포함한 다른 값과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+, - </a:t>
            </a:r>
            <a:r>
              <a:rPr lang="ko-KR" altLang="en-US" b="1" dirty="0" smtClean="0"/>
              <a:t>등을 사용하여 연산하면 결과는 널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를 제외한 집단 함수들은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무시함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어떤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들어 있는 값이 널인가 비교하기 위해서 </a:t>
            </a:r>
            <a:r>
              <a:rPr lang="ko-KR" altLang="en-US" b="1" dirty="0" smtClean="0">
                <a:latin typeface="½Å¸íÁ¶" charset="0"/>
              </a:rPr>
              <a:t>‘</a:t>
            </a:r>
            <a:r>
              <a:rPr lang="en-US" altLang="ko-KR" b="1" dirty="0" smtClean="0"/>
              <a:t>DNO=NULL</a:t>
            </a:r>
            <a:r>
              <a:rPr lang="en-US" altLang="ko-KR" b="1" dirty="0" smtClean="0">
                <a:latin typeface="½Å¸íÁ¶" charset="0"/>
              </a:rPr>
              <a:t>’</a:t>
            </a:r>
            <a:r>
              <a:rPr lang="ko-KR" altLang="en-US" b="1" dirty="0" smtClean="0"/>
              <a:t>처럼 나타내면 안됨</a:t>
            </a:r>
            <a:r>
              <a:rPr lang="ko-KR" altLang="en-US" sz="1400" dirty="0">
                <a:latin typeface="½Å¸íÁ¶" charset="0"/>
                <a:ea typeface="신명조" charset="-127"/>
              </a:rPr>
              <a:t> </a:t>
            </a:r>
            <a:endParaRPr lang="ko-KR" altLang="en-US" sz="1400" b="1" dirty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4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dirty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800" b="1" dirty="0"/>
          </a:p>
        </p:txBody>
      </p:sp>
      <p:pic>
        <p:nvPicPr>
          <p:cNvPr id="7783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3064" y="3819836"/>
            <a:ext cx="3941763" cy="1081087"/>
          </a:xfrm>
          <a:noFill/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F70E1-B049-4388-8A14-4237AA2E2BB1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33" y="3812995"/>
            <a:ext cx="3793273" cy="101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5758" y="4954132"/>
            <a:ext cx="671979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(X)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81483" y="4942756"/>
            <a:ext cx="7216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(O)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A37F2-EACC-4CD8-AF0A-9C87A1A6A21A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3" y="1076495"/>
            <a:ext cx="51641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9" y="2151230"/>
            <a:ext cx="39639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 </a:t>
            </a:r>
            <a:r>
              <a:rPr lang="ko-KR" altLang="en-US" b="1" dirty="0" smtClean="0"/>
              <a:t>개요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정형화된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표준화된 구조적 </a:t>
            </a:r>
            <a:r>
              <a:rPr lang="ko-KR" altLang="en-US" b="1" dirty="0" err="1" smtClean="0"/>
              <a:t>질의어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SQL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IBM </a:t>
            </a:r>
            <a:r>
              <a:rPr lang="ko-KR" altLang="en-US" b="1" dirty="0" smtClean="0"/>
              <a:t>연구소에서 </a:t>
            </a:r>
            <a:r>
              <a:rPr lang="en-US" altLang="ko-KR" b="1" dirty="0" smtClean="0"/>
              <a:t>1974</a:t>
            </a:r>
            <a:r>
              <a:rPr lang="ko-KR" altLang="en-US" b="1" dirty="0" smtClean="0"/>
              <a:t>년에 </a:t>
            </a:r>
            <a:r>
              <a:rPr lang="en-US" altLang="ko-KR" b="1" dirty="0" smtClean="0">
                <a:solidFill>
                  <a:srgbClr val="FF3300"/>
                </a:solidFill>
              </a:rPr>
              <a:t>System R</a:t>
            </a:r>
            <a:r>
              <a:rPr lang="ko-KR" altLang="en-US" b="1" dirty="0" smtClean="0"/>
              <a:t>이라는 관계 </a:t>
            </a:r>
            <a:r>
              <a:rPr lang="en-US" altLang="ko-KR" b="1" dirty="0" smtClean="0"/>
              <a:t>DBMS </a:t>
            </a:r>
            <a:r>
              <a:rPr lang="ko-KR" altLang="en-US" b="1" dirty="0" smtClean="0"/>
              <a:t>시제품을 연구할 때 관계 대수와 관계 해석을 기반으로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집단 함수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그룹화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갱신 연산 등을 추가하여 개발된 언어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1986</a:t>
            </a:r>
            <a:r>
              <a:rPr lang="ko-KR" altLang="en-US" b="1" dirty="0" smtClean="0"/>
              <a:t>년에 </a:t>
            </a:r>
            <a:r>
              <a:rPr lang="en-US" altLang="ko-KR" b="1" dirty="0" smtClean="0"/>
              <a:t>ANSI(</a:t>
            </a:r>
            <a:r>
              <a:rPr lang="ko-KR" altLang="en-US" b="1" dirty="0" smtClean="0"/>
              <a:t>미국 표준 기구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표준을 채택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마다 지원하는 </a:t>
            </a:r>
            <a:r>
              <a:rPr lang="en-US" altLang="ko-KR" b="1" dirty="0" smtClean="0"/>
              <a:t>SQL </a:t>
            </a:r>
            <a:r>
              <a:rPr lang="ko-KR" altLang="en-US" b="1" dirty="0" smtClean="0"/>
              <a:t>기능에 다소 차이가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본 책에서는 </a:t>
            </a:r>
            <a:r>
              <a:rPr lang="en-US" altLang="ko-KR" b="1" dirty="0" smtClean="0"/>
              <a:t>SQL2</a:t>
            </a:r>
            <a:r>
              <a:rPr lang="ko-KR" altLang="en-US" b="1" dirty="0" smtClean="0"/>
              <a:t>를 따름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5F08C1-84A6-40EA-BDCB-1A3DD9A4EC91}" type="slidenum">
              <a:rPr lang="en-US" altLang="ko-KR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44036" name="Rectangle 2"/>
          <p:cNvSpPr>
            <a:spLocks noChangeArrowheads="1"/>
          </p:cNvSpPr>
          <p:nvPr/>
        </p:nvSpPr>
        <p:spPr bwMode="auto">
          <a:xfrm>
            <a:off x="3362326" y="315748"/>
            <a:ext cx="5111751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4.2 SQL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0260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결과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정렬</a:t>
            </a:r>
            <a:r>
              <a:rPr lang="en-US" altLang="ko-KR" b="1" dirty="0" smtClean="0"/>
              <a:t>(ORDER BY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순서를 명시하지 않으면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삽입된 순서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ORDER BY</a:t>
            </a:r>
            <a:r>
              <a:rPr lang="ko-KR" altLang="en-US" b="1" dirty="0" smtClean="0"/>
              <a:t>절에서 하나 이상의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사용하여 검색 결과를 정렬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문에서 가장 마지막에 사용되는 절 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정렬 순서는 오름차순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ASC : </a:t>
            </a:r>
            <a:r>
              <a:rPr lang="ko-KR" altLang="en-US" b="1" dirty="0" smtClean="0">
                <a:solidFill>
                  <a:srgbClr val="FF3300"/>
                </a:solidFill>
              </a:rPr>
              <a:t>기본값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내림차순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DESC)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널값은</a:t>
            </a:r>
            <a:r>
              <a:rPr lang="ko-KR" altLang="en-US" b="1" dirty="0" smtClean="0"/>
              <a:t> 오름차순에서는 가장 마지막에 나타나고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내림차순에서는 가장 앞에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절에 명시된 </a:t>
            </a:r>
            <a:r>
              <a:rPr lang="ko-KR" altLang="en-US" b="1" dirty="0" err="1" smtClean="0"/>
              <a:t>애트리뷰트만</a:t>
            </a:r>
            <a:r>
              <a:rPr lang="ko-KR" altLang="en-US" b="1" dirty="0" smtClean="0"/>
              <a:t>  사용</a:t>
            </a: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3F330A-D129-4087-AD3F-EB5A6701CAAE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6857D-F9CB-45EE-B2DF-05E9B04ADDA6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829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2" y="764915"/>
            <a:ext cx="7421563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2518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집단 함수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집단에 적용되는 함수로 단일 값만 반환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절과 </a:t>
            </a:r>
            <a:r>
              <a:rPr lang="en-US" altLang="ko-KR" b="1" dirty="0" smtClean="0"/>
              <a:t>HAVING</a:t>
            </a:r>
            <a:r>
              <a:rPr lang="ko-KR" altLang="en-US" b="1" dirty="0" smtClean="0"/>
              <a:t>절에만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를 제외하고는 </a:t>
            </a:r>
            <a:r>
              <a:rPr lang="ko-KR" altLang="en-US" b="1" dirty="0" err="1" smtClean="0"/>
              <a:t>널값을</a:t>
            </a:r>
            <a:r>
              <a:rPr lang="ko-KR" altLang="en-US" b="1" dirty="0" smtClean="0"/>
              <a:t> 제거한 후 남아 있는 값들에 대해서 집단 함수의 값을 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COUNT(*)</a:t>
            </a:r>
            <a:r>
              <a:rPr lang="ko-KR" altLang="en-US" b="1" dirty="0" smtClean="0"/>
              <a:t>는 결과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모든 행들의 총 개수를 구하는 반면에 </a:t>
            </a:r>
            <a:r>
              <a:rPr lang="en-US" altLang="ko-KR" b="1" dirty="0" smtClean="0"/>
              <a:t>COUNT(</a:t>
            </a:r>
            <a:r>
              <a:rPr lang="ko-KR" altLang="en-US" b="1" dirty="0" err="1" smtClean="0"/>
              <a:t>애트리뷰트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해당 </a:t>
            </a:r>
            <a:r>
              <a:rPr lang="ko-KR" altLang="en-US" b="1" dirty="0" err="1" smtClean="0"/>
              <a:t>애트리뷰트에서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널값이</a:t>
            </a:r>
            <a:r>
              <a:rPr lang="ko-KR" altLang="en-US" b="1" dirty="0" smtClean="0"/>
              <a:t> 아닌 값들의 개수를 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키워드 </a:t>
            </a:r>
            <a:r>
              <a:rPr lang="en-US" altLang="ko-KR" b="1" dirty="0" smtClean="0"/>
              <a:t>DISTINCT</a:t>
            </a:r>
            <a:r>
              <a:rPr lang="ko-KR" altLang="en-US" b="1" dirty="0" smtClean="0"/>
              <a:t>가 집단 함수 앞에 사용되면 집단 함수가 적용되기 전에 먼저 중복을 제거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dirty="0" smtClean="0">
              <a:latin typeface="Courier New" pitchFamily="49" charset="0"/>
              <a:ea typeface="신명조" charset="-127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20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0AF96-E755-40AC-A8EC-5B61D4410956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89" y="4271748"/>
            <a:ext cx="3468763" cy="253232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26460" y="905721"/>
            <a:ext cx="15520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관계 스키마</a:t>
            </a:r>
            <a:endParaRPr lang="ko-KR" altLang="en-US" sz="2000" dirty="0">
              <a:solidFill>
                <a:schemeClr val="tx2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610357" y="1162027"/>
          <a:ext cx="3513907" cy="2389370"/>
        </p:xfrm>
        <a:graphic>
          <a:graphicData uri="http://schemas.openxmlformats.org/drawingml/2006/table">
            <a:tbl>
              <a:tblPr/>
              <a:tblGrid>
                <a:gridCol w="9440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47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2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floor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nvarchar2(10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Char(2)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72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영업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8614145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기획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41508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개발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326352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총무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588418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41435" y="628450"/>
            <a:ext cx="159851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department</a:t>
            </a:r>
            <a:endParaRPr lang="ko-KR" altLang="en-US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408393" y="1179108"/>
          <a:ext cx="6527495" cy="4512775"/>
        </p:xfrm>
        <a:graphic>
          <a:graphicData uri="http://schemas.openxmlformats.org/drawingml/2006/table">
            <a:tbl>
              <a:tblPr/>
              <a:tblGrid>
                <a:gridCol w="10210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9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2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xmlns="" val="2191875707"/>
                    </a:ext>
                  </a:extLst>
                </a:gridCol>
                <a:gridCol w="787079">
                  <a:extLst>
                    <a:ext uri="{9D8B030D-6E8A-4147-A177-3AD203B41FA5}">
                      <a16:colId xmlns:a16="http://schemas.microsoft.com/office/drawing/2014/main" xmlns="" val="2951825824"/>
                    </a:ext>
                  </a:extLst>
                </a:gridCol>
                <a:gridCol w="1101983">
                  <a:extLst>
                    <a:ext uri="{9D8B030D-6E8A-4147-A177-3AD203B41FA5}">
                      <a16:colId xmlns:a16="http://schemas.microsoft.com/office/drawing/2014/main" xmlns="" val="895498815"/>
                    </a:ext>
                  </a:extLst>
                </a:gridCol>
              </a:tblGrid>
              <a:tr h="4925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manager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salary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deptno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domain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Nvarchar2(8)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7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</a:t>
                      </a:r>
                      <a:r>
                        <a:rPr lang="en-US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null</a:t>
                      </a:r>
                    </a:p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 smtClean="0">
                          <a:solidFill>
                            <a:schemeClr val="tx2"/>
                          </a:solidFill>
                          <a:effectLst/>
                        </a:rPr>
                        <a:t>Default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사원</a:t>
                      </a:r>
                      <a:r>
                        <a:rPr lang="en-US" altLang="ko-KR" sz="1400" u="none" strike="noStrike" baseline="0" dirty="0" smtClean="0">
                          <a:solidFill>
                            <a:schemeClr val="tx2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empno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외래키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6000000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미만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fk</a:t>
                      </a:r>
                      <a:endParaRPr lang="en-US" altLang="ko-KR" sz="1400" b="0" i="0" u="none" strike="noStrike" dirty="0" smtClean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(1, 2, 3, 4, 5, 6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의 데이터만 입력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72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이성래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5000000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3476112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박영권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22454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이수민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부장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3410813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조민희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과장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4377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0305386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3427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최종철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3011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0433261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1365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김상원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사원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3426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1041798"/>
                  </a:ext>
                </a:extLst>
              </a:tr>
              <a:tr h="388720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2106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김창섭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대리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1003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2500000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649256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44943" y="619438"/>
            <a:ext cx="13773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employee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64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1" name="Picture 4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13" y="850570"/>
            <a:ext cx="8295239" cy="2905531"/>
          </a:xfr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DFCF93-0FF2-4A52-9016-A224E052D467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9342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그룹화</a:t>
            </a:r>
            <a:r>
              <a:rPr lang="en-US" altLang="ko-KR" b="1" dirty="0" smtClean="0"/>
              <a:t>(GROUP BY 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GROUP BY</a:t>
            </a:r>
            <a:r>
              <a:rPr lang="ko-KR" altLang="en-US" b="1" dirty="0" smtClean="0"/>
              <a:t>절에 사용된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동일한 값을 갖는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각각 하나의 그룹으로 묶임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이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그룹화 </a:t>
            </a:r>
            <a:r>
              <a:rPr lang="ko-KR" altLang="en-US" b="1" dirty="0" err="1" smtClean="0">
                <a:solidFill>
                  <a:srgbClr val="FF3300"/>
                </a:solidFill>
              </a:rPr>
              <a:t>애트리뷰트</a:t>
            </a:r>
            <a:r>
              <a:rPr lang="en-US" altLang="ko-KR" b="1" dirty="0" smtClean="0"/>
              <a:t>(grouping attribute)</a:t>
            </a:r>
            <a:r>
              <a:rPr lang="ko-KR" altLang="en-US" b="1" dirty="0" smtClean="0"/>
              <a:t>라고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각 그룹마다 하나의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생성됨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SELECT</a:t>
            </a:r>
            <a:r>
              <a:rPr lang="ko-KR" altLang="en-US" b="1" dirty="0" smtClean="0"/>
              <a:t>절에는 각 그룹마다 하나의 값을 갖는 </a:t>
            </a:r>
            <a:r>
              <a:rPr lang="ko-KR" altLang="en-US" b="1" dirty="0" err="1" smtClean="0"/>
              <a:t>애트리뷰트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집단 함수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그룹화에 사용된 </a:t>
            </a:r>
            <a:r>
              <a:rPr lang="ko-KR" altLang="en-US" b="1" dirty="0" err="1" smtClean="0"/>
              <a:t>애트리뷰트들만</a:t>
            </a:r>
            <a:r>
              <a:rPr lang="ko-KR" altLang="en-US" b="1" dirty="0" smtClean="0"/>
              <a:t>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다음 질의는 그룹화를 하지 않은 채 </a:t>
            </a:r>
            <a:r>
              <a:rPr lang="en-US" altLang="ko-KR" b="1" dirty="0" smtClean="0"/>
              <a:t>EMPLOYEE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모든 </a:t>
            </a:r>
            <a:r>
              <a:rPr lang="ko-KR" altLang="en-US" b="1" dirty="0" err="1" smtClean="0"/>
              <a:t>투플에</a:t>
            </a:r>
            <a:r>
              <a:rPr lang="ko-KR" altLang="en-US" b="1" dirty="0" smtClean="0"/>
              <a:t> 대해서 사원번호와 모든 사원들의 평균 급여를 검색하므로 잘못됨</a:t>
            </a:r>
            <a:r>
              <a:rPr lang="ko-KR" altLang="en-US" dirty="0" smtClean="0">
                <a:latin typeface="½Å¸íÁ¶" charset="0"/>
                <a:ea typeface="신명조" charset="-127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b="1" dirty="0">
                <a:latin typeface="Courier New" pitchFamily="49" charset="0"/>
                <a:ea typeface="신명조" charset="-127"/>
              </a:rPr>
              <a:t>SELECT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	 EMPNO, AVG(SALARY)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b="1" dirty="0">
                <a:latin typeface="Courier New" pitchFamily="49" charset="0"/>
                <a:ea typeface="신명조" charset="-127"/>
              </a:rPr>
              <a:t>FROM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	 EMPLOYEE;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>
              <a:latin typeface="Courier New" pitchFamily="49" charset="0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5E4A0-30D4-492C-BC96-819D420DB960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263C6-1CC9-48C2-9801-4E6FEF70FF62}" type="slidenum">
              <a:rPr lang="en-US" altLang="ko-KR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880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59" y="500539"/>
            <a:ext cx="7677151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21" y="2572285"/>
            <a:ext cx="7122852" cy="405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idx="1"/>
          </p:nvPr>
        </p:nvSpPr>
        <p:spPr>
          <a:xfrm>
            <a:off x="1784067" y="61180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그룹화 조건</a:t>
            </a:r>
            <a:r>
              <a:rPr lang="en-US" altLang="ko-KR" b="1" dirty="0" smtClean="0"/>
              <a:t>(HAVING</a:t>
            </a:r>
            <a:r>
              <a:rPr lang="ko-KR" altLang="en-US" b="1" dirty="0" smtClean="0"/>
              <a:t>절</a:t>
            </a:r>
            <a:r>
              <a:rPr lang="en-US" altLang="ko-KR" b="1" dirty="0" smtClean="0"/>
              <a:t>) – GROUP BY</a:t>
            </a:r>
            <a:r>
              <a:rPr lang="ko-KR" altLang="en-US" b="1" dirty="0" smtClean="0"/>
              <a:t>에 사용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조건을 만족하는 그룹들에 대해서만 집단 함수를 적용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각 그룹마다 하나의 값을 갖는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사용하여 각 그룹이 만족해야 하는 조건을 명시함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그룹화 </a:t>
            </a:r>
            <a:r>
              <a:rPr lang="ko-KR" altLang="en-US" b="1" dirty="0" err="1" smtClean="0"/>
              <a:t>애트리뷰트에</a:t>
            </a:r>
            <a:r>
              <a:rPr lang="ko-KR" altLang="en-US" b="1" dirty="0" smtClean="0"/>
              <a:t> 같은 값을 갖는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그룹에 대한 조건을 나타내고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조건을 만족하는 그룹들만 질의 결과에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HAVING</a:t>
            </a:r>
            <a:r>
              <a:rPr lang="ko-KR" altLang="en-US" b="1" dirty="0" smtClean="0"/>
              <a:t>절에 나타나는 </a:t>
            </a:r>
            <a:r>
              <a:rPr lang="ko-KR" altLang="en-US" b="1" dirty="0" err="1" smtClean="0"/>
              <a:t>애트리뷰트는</a:t>
            </a:r>
            <a:r>
              <a:rPr lang="ko-KR" altLang="en-US" b="1" dirty="0" smtClean="0"/>
              <a:t> 반드시 </a:t>
            </a:r>
            <a:r>
              <a:rPr lang="en-US" altLang="ko-KR" b="1" dirty="0" smtClean="0"/>
              <a:t>GROUP BY</a:t>
            </a:r>
            <a:r>
              <a:rPr lang="ko-KR" altLang="en-US" b="1" dirty="0" smtClean="0"/>
              <a:t>절에 나타나거나 집단 함수에 포함되어야 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BFAED-91F9-4A6D-AB52-3AB042ACF9F9}" type="slidenum">
              <a:rPr lang="en-US" altLang="ko-KR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76E59F-B748-4D67-9707-D2657BC94A15}" type="slidenum">
              <a:rPr lang="en-US" altLang="ko-KR"/>
              <a:pPr>
                <a:defRPr/>
              </a:pPr>
              <a:t>58</a:t>
            </a:fld>
            <a:endParaRPr lang="en-US" altLang="ko-KR"/>
          </a:p>
        </p:txBody>
      </p:sp>
      <p:pic>
        <p:nvPicPr>
          <p:cNvPr id="911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45" y="298619"/>
            <a:ext cx="755808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0" y="2875131"/>
            <a:ext cx="5986367" cy="327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57" y="4097632"/>
            <a:ext cx="3674431" cy="83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43549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집합 연산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집합 연산을 적용하려면 두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합집합 호환성을 가져야 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차수 동일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대응 </a:t>
            </a:r>
            <a:r>
              <a:rPr lang="ko-KR" altLang="en-US" b="1" dirty="0" err="1" smtClean="0"/>
              <a:t>애트리뷰트의</a:t>
            </a:r>
            <a:r>
              <a:rPr lang="ko-KR" altLang="en-US" b="1" dirty="0" smtClean="0"/>
              <a:t> 도메인 동일</a:t>
            </a:r>
            <a:r>
              <a:rPr lang="en-US" altLang="ko-KR" b="1" smtClean="0"/>
              <a:t>)</a:t>
            </a:r>
            <a:endParaRPr lang="ko-KR" altLang="en-US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UNION(</a:t>
            </a:r>
            <a:r>
              <a:rPr lang="ko-KR" altLang="en-US" b="1" dirty="0" smtClean="0"/>
              <a:t>합집합</a:t>
            </a:r>
            <a:r>
              <a:rPr lang="en-US" altLang="ko-KR" b="1" dirty="0"/>
              <a:t>) </a:t>
            </a:r>
            <a:r>
              <a:rPr lang="en-US" altLang="ko-KR" b="1" dirty="0" smtClean="0"/>
              <a:t>: </a:t>
            </a:r>
            <a:r>
              <a:rPr lang="ko-KR" altLang="en-US" b="1" dirty="0"/>
              <a:t>중복 </a:t>
            </a:r>
            <a:r>
              <a:rPr lang="ko-KR" altLang="en-US" b="1" dirty="0" smtClean="0"/>
              <a:t>제거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EXCEPT(</a:t>
            </a:r>
            <a:r>
              <a:rPr lang="ko-KR" altLang="en-US" b="1" dirty="0" err="1" smtClean="0"/>
              <a:t>차집합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INTERSECT(</a:t>
            </a:r>
            <a:r>
              <a:rPr lang="ko-KR" altLang="en-US" b="1" dirty="0" smtClean="0"/>
              <a:t>교집합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UNION ALL(</a:t>
            </a:r>
            <a:r>
              <a:rPr lang="ko-KR" altLang="en-US" b="1" dirty="0" smtClean="0"/>
              <a:t>합집합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중복 포함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EXCEPT ALL(</a:t>
            </a:r>
            <a:r>
              <a:rPr lang="ko-KR" altLang="en-US" b="1" dirty="0" err="1" smtClean="0"/>
              <a:t>차집합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INTERSECT ALL(</a:t>
            </a:r>
            <a:r>
              <a:rPr lang="ko-KR" altLang="en-US" b="1" dirty="0" smtClean="0"/>
              <a:t>교집합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41C63-1BCC-40AC-92AF-E3D15931CBEB}" type="slidenum">
              <a:rPr lang="en-US" altLang="ko-KR"/>
              <a:pPr>
                <a:defRPr/>
              </a:pPr>
              <a:t>59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F25CFC-5B0B-4C81-9C70-00CA3324B96D}" type="slidenum">
              <a:rPr lang="en-US" altLang="ko-KR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71666"/>
            <a:ext cx="7808912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89B0D-8A61-453F-AD86-65016495F8B8}" type="slidenum">
              <a:rPr lang="en-US" altLang="ko-KR"/>
              <a:pPr>
                <a:defRPr/>
              </a:pPr>
              <a:t>60</a:t>
            </a:fld>
            <a:endParaRPr lang="en-US" altLang="ko-KR"/>
          </a:p>
        </p:txBody>
      </p:sp>
      <p:pic>
        <p:nvPicPr>
          <p:cNvPr id="94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91" y="1111439"/>
            <a:ext cx="5586412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877706" y="426493"/>
            <a:ext cx="8399463" cy="47244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조인</a:t>
            </a:r>
            <a:r>
              <a:rPr lang="en-US" altLang="ko-KR" b="1" dirty="0" smtClean="0"/>
              <a:t>(JOIN) p.205</a:t>
            </a:r>
            <a:r>
              <a:rPr lang="ko-KR" altLang="en-US" b="1" dirty="0" smtClean="0"/>
              <a:t>참조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개 이상의 </a:t>
            </a:r>
            <a:r>
              <a:rPr lang="ko-KR" altLang="en-US" b="1" dirty="0" err="1" smtClean="0"/>
              <a:t>릴레이션으로부터</a:t>
            </a:r>
            <a:r>
              <a:rPr lang="ko-KR" altLang="en-US" b="1" dirty="0" smtClean="0"/>
              <a:t> 연관된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결합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조인의 일반적인 형식은 아래의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문과 같이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절에 두 개 이상의 </a:t>
            </a:r>
            <a:r>
              <a:rPr lang="ko-KR" altLang="en-US" b="1" dirty="0" err="1" smtClean="0"/>
              <a:t>릴레이션들이</a:t>
            </a:r>
            <a:r>
              <a:rPr lang="ko-KR" altLang="en-US" b="1" dirty="0" smtClean="0"/>
              <a:t> 열거되고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두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애트리뷰트들을</a:t>
            </a:r>
            <a:r>
              <a:rPr lang="ko-KR" altLang="en-US" b="1" dirty="0" smtClean="0"/>
              <a:t> 비교하는 조인 조건이 </a:t>
            </a:r>
            <a:r>
              <a:rPr lang="en-US" altLang="ko-KR" b="1" dirty="0" smtClean="0"/>
              <a:t>WHERE</a:t>
            </a:r>
            <a:r>
              <a:rPr lang="ko-KR" altLang="en-US" b="1" dirty="0" smtClean="0"/>
              <a:t>절에 포함됨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조건은 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사이에 속하는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값들을 비교 연산자로 연결한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가장 흔히 사용되는 비교 연산자는  </a:t>
            </a:r>
            <a:r>
              <a:rPr lang="en-US" altLang="ko-KR" b="1" dirty="0" smtClean="0"/>
              <a:t>‘=‘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/>
          </a:p>
        </p:txBody>
      </p:sp>
      <p:pic>
        <p:nvPicPr>
          <p:cNvPr id="9523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7458" y="4096677"/>
            <a:ext cx="4152900" cy="2249487"/>
          </a:xfrm>
          <a:noFill/>
          <a:ln w="6350" cap="flat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2C3387-60A1-4FB7-BF39-81798BDA04C8}" type="slidenum">
              <a:rPr lang="en-US" altLang="ko-KR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idx="1"/>
          </p:nvPr>
        </p:nvSpPr>
        <p:spPr>
          <a:xfrm>
            <a:off x="1934191" y="639093"/>
            <a:ext cx="8458200" cy="490220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조인</a:t>
            </a:r>
            <a:r>
              <a:rPr lang="en-US" altLang="ko-KR" b="1" dirty="0"/>
              <a:t>(JOIN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조건을 생략했을 때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조인 조건을 틀리게 표현했을 때는 </a:t>
            </a:r>
            <a:r>
              <a:rPr lang="ko-KR" altLang="en-US" b="1" dirty="0" err="1" smtClean="0"/>
              <a:t>카티션</a:t>
            </a:r>
            <a:r>
              <a:rPr lang="ko-KR" altLang="en-US" b="1" dirty="0" smtClean="0"/>
              <a:t> 곱이 생성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질의가 수행되는 과정을 개념적으로 살펴보면 먼저 조인 조건을 만족하는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찾고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</a:t>
            </a:r>
            <a:r>
              <a:rPr lang="ko-KR" altLang="en-US" b="1" dirty="0" err="1" smtClean="0"/>
              <a:t>투플들로부터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절에 명시된 </a:t>
            </a:r>
            <a:r>
              <a:rPr lang="ko-KR" altLang="en-US" b="1" dirty="0" err="1" smtClean="0"/>
              <a:t>애트리뷰트들만</a:t>
            </a:r>
            <a:r>
              <a:rPr lang="ko-KR" altLang="en-US" b="1" dirty="0" smtClean="0"/>
              <a:t> 프로젝트하고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필요하다면 중복을 배제하는 순서로 진행됨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조인 조건이 명확해지도록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 앞에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이름이나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변수를 사용하는 것이 </a:t>
            </a:r>
            <a:r>
              <a:rPr lang="ko-KR" altLang="en-US" b="1" dirty="0" err="1" smtClean="0"/>
              <a:t>바람직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조인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이름이 동일하다면 반드시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이름 앞에 </a:t>
            </a:r>
            <a:r>
              <a:rPr lang="ko-KR" altLang="en-US" b="1" dirty="0" err="1" smtClean="0"/>
              <a:t>릴레이션</a:t>
            </a:r>
            <a:r>
              <a:rPr lang="ko-KR" altLang="en-US" b="1" dirty="0" smtClean="0"/>
              <a:t> 이름이나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변수를 사용해야 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1ACAF-C2A1-4F57-B367-895C34CF0C51}" type="slidenum">
              <a:rPr lang="en-US" altLang="ko-KR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99604-FC75-4800-B1C6-6E7C26537A68}" type="slidenum">
              <a:rPr lang="en-US" altLang="ko-KR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972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9976"/>
            <a:ext cx="6334968" cy="173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6" y="2518714"/>
            <a:ext cx="6176519" cy="32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47" y="2628030"/>
            <a:ext cx="5186700" cy="190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2"/>
          <p:cNvSpPr>
            <a:spLocks noGrp="1" noChangeArrowheads="1"/>
          </p:cNvSpPr>
          <p:nvPr>
            <p:ph idx="1"/>
          </p:nvPr>
        </p:nvSpPr>
        <p:spPr>
          <a:xfrm>
            <a:off x="1863263" y="43436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자체 조인</a:t>
            </a:r>
            <a:r>
              <a:rPr lang="en-US" altLang="ko-KR" b="1" dirty="0" smtClean="0"/>
              <a:t>(self join)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투플을</a:t>
            </a:r>
            <a:r>
              <a:rPr lang="ko-KR" altLang="en-US" b="1" dirty="0" smtClean="0"/>
              <a:t> 동일한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속하는 </a:t>
            </a:r>
            <a:r>
              <a:rPr lang="ko-KR" altLang="en-US" b="1" dirty="0" err="1" smtClean="0"/>
              <a:t>투플들과</a:t>
            </a:r>
            <a:r>
              <a:rPr lang="ko-KR" altLang="en-US" b="1" dirty="0" smtClean="0"/>
              <a:t> 조인하는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실제로는 한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접근되지만 </a:t>
            </a:r>
            <a:r>
              <a:rPr lang="en-US" altLang="ko-KR" b="1" dirty="0" smtClean="0"/>
              <a:t>FROM</a:t>
            </a:r>
            <a:r>
              <a:rPr lang="ko-KR" altLang="en-US" b="1" dirty="0" smtClean="0"/>
              <a:t>절에 두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참조되는 것처럼 나타내기 위해서 그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대한 별칭을 두 개 지정해야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4장. </a:t>
            </a:r>
            <a:r>
              <a:rPr lang="en-US" altLang="ko-KR" dirty="0" err="1"/>
              <a:t>관계</a:t>
            </a:r>
            <a:r>
              <a:rPr lang="en-US" altLang="ko-KR" dirty="0"/>
              <a:t> </a:t>
            </a:r>
            <a:r>
              <a:rPr lang="en-US" altLang="ko-KR" dirty="0" err="1"/>
              <a:t>대수와</a:t>
            </a:r>
            <a:r>
              <a:rPr lang="en-US" altLang="ko-KR" dirty="0"/>
              <a:t>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1322B2-28AA-462B-A168-4B1F4C523BD7}" type="slidenum">
              <a:rPr lang="en-US" altLang="ko-KR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1003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53" y="3529724"/>
            <a:ext cx="664686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76885" y="4804015"/>
            <a:ext cx="3930555" cy="3957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BFF54F-D84D-4E78-9759-C59416FB3244}" type="slidenum">
              <a:rPr lang="en-US" altLang="ko-KR"/>
              <a:pPr>
                <a:defRPr/>
              </a:pPr>
              <a:t>65</a:t>
            </a:fld>
            <a:endParaRPr lang="en-US" altLang="ko-KR"/>
          </a:p>
        </p:txBody>
      </p:sp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16" y="317358"/>
            <a:ext cx="7577139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67" y="4535349"/>
            <a:ext cx="2403925" cy="204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AE2FB0-064A-4D79-A0F1-4254E5E5266B}" type="slidenum">
              <a:rPr lang="en-US" altLang="ko-KR"/>
              <a:pPr>
                <a:defRPr/>
              </a:pPr>
              <a:t>66</a:t>
            </a:fld>
            <a:endParaRPr lang="en-US" altLang="ko-KR"/>
          </a:p>
        </p:txBody>
      </p:sp>
      <p:pic>
        <p:nvPicPr>
          <p:cNvPr id="1034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33" y="615621"/>
            <a:ext cx="7692668" cy="544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1625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중첩 질의</a:t>
            </a:r>
            <a:r>
              <a:rPr lang="en-US" altLang="ko-KR" b="1" dirty="0" smtClean="0"/>
              <a:t>(nested query, subquery)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WHERE</a:t>
            </a:r>
            <a:r>
              <a:rPr lang="ko-KR" altLang="en-US" b="1" dirty="0" smtClean="0"/>
              <a:t>절에 다시 </a:t>
            </a:r>
            <a:r>
              <a:rPr lang="en-US" altLang="ko-KR" b="1" dirty="0" smtClean="0"/>
              <a:t>SELECT ... FROM ... WHERE </a:t>
            </a:r>
            <a:r>
              <a:rPr lang="ko-KR" altLang="en-US" b="1" dirty="0" smtClean="0"/>
              <a:t>형태로 포함된 </a:t>
            </a:r>
            <a:r>
              <a:rPr lang="en-US" altLang="ko-KR" b="1" dirty="0" smtClean="0"/>
              <a:t>SELECT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INSERT, DELETE, UPDATE</a:t>
            </a:r>
            <a:r>
              <a:rPr lang="ko-KR" altLang="en-US" b="1" dirty="0" smtClean="0"/>
              <a:t>문에도 사용될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한 개의 </a:t>
            </a:r>
            <a:r>
              <a:rPr lang="ko-KR" altLang="en-US" b="1" dirty="0" err="1" smtClean="0"/>
              <a:t>스칼라값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단일 값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한 개의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8FF90-44DF-4061-AA48-AA9A60C6A830}" type="slidenum">
              <a:rPr lang="en-US" altLang="ko-KR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22" y="3708985"/>
            <a:ext cx="5844724" cy="26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idx="1"/>
          </p:nvPr>
        </p:nvSpPr>
        <p:spPr>
          <a:xfrm>
            <a:off x="998183" y="34369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sz="2000" b="1" dirty="0" err="1" smtClean="0"/>
              <a:t>단일값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스칼라값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이 </a:t>
            </a:r>
            <a:r>
              <a:rPr lang="ko-KR" altLang="en-US" sz="2000" b="1" dirty="0"/>
              <a:t>반환되는 경우</a:t>
            </a:r>
            <a:r>
              <a:rPr lang="en-US" altLang="ko-KR" sz="2000" b="1" dirty="0"/>
              <a:t>(subquery)</a:t>
            </a: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</a:pPr>
            <a:endParaRPr lang="en-US" altLang="ko-KR" b="1" dirty="0" smtClean="0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0B356-EC4A-489B-9D2C-23364B2D71ED}" type="slidenum">
              <a:rPr lang="en-US" altLang="ko-KR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1065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81" y="1013776"/>
            <a:ext cx="8682403" cy="109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00" y="2104170"/>
            <a:ext cx="8696784" cy="313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4" y="5641976"/>
            <a:ext cx="23145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8897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한 개의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한 개의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다수의 </a:t>
            </a:r>
            <a:r>
              <a:rPr lang="ko-KR" altLang="en-US" b="1" dirty="0" err="1" smtClean="0"/>
              <a:t>투플들이</a:t>
            </a:r>
            <a:r>
              <a:rPr lang="ko-KR" altLang="en-US" b="1" dirty="0" smtClean="0"/>
              <a:t>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WHERE</a:t>
            </a:r>
            <a:r>
              <a:rPr lang="ko-KR" altLang="en-US" b="1" dirty="0" smtClean="0"/>
              <a:t>절에서 </a:t>
            </a:r>
            <a:r>
              <a:rPr lang="en-US" altLang="ko-KR" b="1" dirty="0" smtClean="0"/>
              <a:t>IN, ANY(SOME), ALL, EXISTS</a:t>
            </a:r>
            <a:r>
              <a:rPr lang="ko-KR" altLang="en-US" b="1" dirty="0" smtClean="0"/>
              <a:t>와 같은 연산자를 사용해야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IN : </a:t>
            </a:r>
            <a:r>
              <a:rPr lang="ko-KR" altLang="en-US" b="1" dirty="0" smtClean="0"/>
              <a:t>한 </a:t>
            </a:r>
            <a:r>
              <a:rPr lang="ko-KR" altLang="en-US" b="1" dirty="0" err="1" smtClean="0"/>
              <a:t>애트리뷰트가</a:t>
            </a:r>
            <a:r>
              <a:rPr lang="ko-KR" altLang="en-US" b="1" dirty="0" smtClean="0"/>
              <a:t> 값들의 집합에 속하는가를 테스트할 때 사용됨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ANY : </a:t>
            </a:r>
            <a:r>
              <a:rPr lang="ko-KR" altLang="en-US" b="1" dirty="0"/>
              <a:t>하위쿼리의 여러 결과 중 하나만 만족해도 됨</a:t>
            </a:r>
            <a:endParaRPr lang="ko-KR" altLang="en-US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ALL : </a:t>
            </a:r>
            <a:r>
              <a:rPr lang="ko-KR" altLang="en-US" b="1" dirty="0"/>
              <a:t>하위쿼리의 여러 결과들 모두를 만족 시킴</a:t>
            </a:r>
            <a:endParaRPr lang="ko-KR" altLang="en-US" sz="16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C87E3-ED6A-4ACC-A7DA-07848436A2E4}" type="slidenum">
              <a:rPr lang="en-US" altLang="ko-KR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>
          <a:xfrm>
            <a:off x="1895365" y="919820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 </a:t>
            </a:r>
            <a:r>
              <a:rPr lang="ko-KR" altLang="en-US" b="1" dirty="0" smtClean="0"/>
              <a:t>개요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SQL</a:t>
            </a:r>
            <a:r>
              <a:rPr lang="ko-KR" altLang="en-US" b="1" dirty="0" smtClean="0"/>
              <a:t>은 비절차적 언어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선언적 언어</a:t>
            </a:r>
            <a:r>
              <a:rPr lang="en-US" altLang="ko-KR" b="1" dirty="0" smtClean="0"/>
              <a:t>)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사용자는 </a:t>
            </a:r>
            <a:r>
              <a:rPr lang="ko-KR" altLang="en-US" b="1" dirty="0" smtClean="0">
                <a:solidFill>
                  <a:srgbClr val="FF3300"/>
                </a:solidFill>
              </a:rPr>
              <a:t>자신이 원하는 바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what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만 명시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원하는 것을 </a:t>
            </a:r>
            <a:r>
              <a:rPr lang="ko-KR" altLang="en-US" b="1" dirty="0" smtClean="0">
                <a:solidFill>
                  <a:srgbClr val="FF3300"/>
                </a:solidFill>
              </a:rPr>
              <a:t>처리하는 방법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how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명시할 수 없음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관계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는 사용자가 입력한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문을 번역하여 사용자가 요구한 데이터를 찾는데 필요한 모든 과정을 담당</a:t>
            </a:r>
            <a:endParaRPr lang="en-US" altLang="ko-KR" b="1" dirty="0" smtClean="0"/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타 모델의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나 파일시스템에 비해 프로그래밍 노력이 적게 필요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두 가지 인터페이스 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b="1" dirty="0" smtClean="0"/>
              <a:t>대화식 </a:t>
            </a:r>
            <a:r>
              <a:rPr lang="en-US" altLang="ko-KR" b="1" dirty="0" smtClean="0"/>
              <a:t>SQL(interactive SQL)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ko-KR" altLang="en-US" b="1" dirty="0" smtClean="0"/>
              <a:t>내포된 </a:t>
            </a:r>
            <a:r>
              <a:rPr lang="en-US" altLang="ko-KR" b="1" dirty="0" smtClean="0"/>
              <a:t>SQL(embedded SQL)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D4D9B-1930-4356-8EF1-81F4270D5AFE}" type="slidenum">
              <a:rPr lang="en-US" altLang="ko-KR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4D67E-B692-4D5E-A37D-CCFCBF9A486D}" type="slidenum">
              <a:rPr lang="en-US" altLang="ko-KR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1116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36" y="353928"/>
            <a:ext cx="7024499" cy="279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28" y="3168365"/>
            <a:ext cx="6626509" cy="350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30094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애트리뷰트들로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결과로 여러 </a:t>
            </a:r>
            <a:r>
              <a:rPr lang="ko-KR" altLang="en-US" b="1" dirty="0" err="1" smtClean="0"/>
              <a:t>애트리뷰트들로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반환되는 경우에는 </a:t>
            </a:r>
            <a:r>
              <a:rPr lang="en-US" altLang="ko-KR" b="1" dirty="0" smtClean="0"/>
              <a:t>EXISTS </a:t>
            </a:r>
            <a:r>
              <a:rPr lang="ko-KR" altLang="en-US" b="1" dirty="0" smtClean="0"/>
              <a:t>연산자를 사용하여 중첩 질의의 결과가 빈 </a:t>
            </a:r>
            <a:r>
              <a:rPr lang="ko-KR" altLang="en-US" b="1" dirty="0" err="1" smtClean="0"/>
              <a:t>릴레이션인지</a:t>
            </a:r>
            <a:r>
              <a:rPr lang="ko-KR" altLang="en-US" b="1" dirty="0" smtClean="0"/>
              <a:t> 여부를 검사함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결과가 빈 </a:t>
            </a:r>
            <a:r>
              <a:rPr lang="ko-KR" altLang="en-US" b="1" dirty="0" err="1" smtClean="0"/>
              <a:t>릴레이션이</a:t>
            </a:r>
            <a:r>
              <a:rPr lang="ko-KR" altLang="en-US" b="1" dirty="0" smtClean="0"/>
              <a:t> 아니면 참이 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않으면 거짓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FFE6F-BDAB-4982-91E0-6DDD707683E4}" type="slidenum">
              <a:rPr lang="en-US" altLang="ko-KR"/>
              <a:pPr>
                <a:defRPr/>
              </a:pPr>
              <a:t>71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6" y="3108779"/>
            <a:ext cx="728980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97" y="3356882"/>
            <a:ext cx="1377951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81" y="3577885"/>
            <a:ext cx="5381625" cy="177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2"/>
          <p:cNvSpPr>
            <a:spLocks noGrp="1" noChangeArrowheads="1"/>
          </p:cNvSpPr>
          <p:nvPr>
            <p:ph idx="1"/>
          </p:nvPr>
        </p:nvSpPr>
        <p:spPr>
          <a:xfrm>
            <a:off x="1838657" y="5572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상관 중첩 질의</a:t>
            </a:r>
            <a:r>
              <a:rPr lang="en-US" altLang="ko-KR" b="1" dirty="0" smtClean="0"/>
              <a:t>(correlated nested 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</a:t>
            </a:r>
            <a:r>
              <a:rPr lang="en-US" altLang="ko-KR" b="1" dirty="0" smtClean="0"/>
              <a:t>WHERE</a:t>
            </a:r>
            <a:r>
              <a:rPr lang="ko-KR" altLang="en-US" b="1" dirty="0" smtClean="0"/>
              <a:t>절에 있는 </a:t>
            </a:r>
            <a:r>
              <a:rPr lang="ko-KR" altLang="en-US" b="1" dirty="0" err="1" smtClean="0"/>
              <a:t>프레디키트에서</a:t>
            </a:r>
            <a:r>
              <a:rPr lang="ko-KR" altLang="en-US" b="1" dirty="0" smtClean="0"/>
              <a:t> 외부 질의에 선언된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일부 </a:t>
            </a:r>
            <a:r>
              <a:rPr lang="ko-KR" altLang="en-US" b="1" dirty="0" err="1" smtClean="0"/>
              <a:t>애트리뷰트를</a:t>
            </a:r>
            <a:r>
              <a:rPr lang="ko-KR" altLang="en-US" b="1" dirty="0" smtClean="0"/>
              <a:t> 참조하는 질의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중첩 질의의 수행 결과가 단일 값이든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하나 이상의 </a:t>
            </a:r>
            <a:r>
              <a:rPr lang="ko-KR" altLang="en-US" b="1" dirty="0" err="1" smtClean="0"/>
              <a:t>애트리뷰트로</a:t>
            </a:r>
            <a:r>
              <a:rPr lang="ko-KR" altLang="en-US" b="1" dirty="0" smtClean="0"/>
              <a:t> 이루어진 </a:t>
            </a:r>
            <a:r>
              <a:rPr lang="ko-KR" altLang="en-US" b="1" dirty="0" err="1" smtClean="0"/>
              <a:t>릴레이션이든</a:t>
            </a:r>
            <a:r>
              <a:rPr lang="ko-KR" altLang="en-US" b="1" dirty="0" smtClean="0"/>
              <a:t> 외부 질의로 한 번만 결과를 반환하면 상관 중첩 질의가 아님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상관 중첩 질의에서는 외부 질의를 만족하는 각 </a:t>
            </a: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구해진 후에 중첩 질의가 수행되므로 상관 중첩 질의는 외부 질의를 만족하는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수만큼 여러 번 수행될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EA429-A96A-49AA-90F0-11140EE23F0D}" type="slidenum">
              <a:rPr lang="en-US" altLang="ko-KR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C2DEA7-D049-444C-A70C-581992C08766}" type="slidenum">
              <a:rPr lang="en-US" altLang="ko-KR"/>
              <a:pPr>
                <a:defRPr/>
              </a:pPr>
              <a:t>73</a:t>
            </a:fld>
            <a:endParaRPr lang="en-US" altLang="ko-KR"/>
          </a:p>
        </p:txBody>
      </p:sp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1" y="634698"/>
            <a:ext cx="7488239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1" y="1647526"/>
            <a:ext cx="74676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4" y="3630311"/>
            <a:ext cx="35544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씨인 직원들의 월급보다 많은 월급을 받는 직원의 이름과 직급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월급을 검색하라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모두 만족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성이 </a:t>
            </a:r>
            <a:r>
              <a:rPr lang="en-US" altLang="ko-KR" dirty="0"/>
              <a:t>‘</a:t>
            </a:r>
            <a:r>
              <a:rPr lang="ko-KR" altLang="en-US" dirty="0"/>
              <a:t>김</a:t>
            </a:r>
            <a:r>
              <a:rPr lang="en-US" altLang="ko-KR" dirty="0"/>
              <a:t>’</a:t>
            </a:r>
            <a:r>
              <a:rPr lang="ko-KR" altLang="en-US" dirty="0"/>
              <a:t>씨인 직원들의 월급보다 많은 월급을 받는 직원의 이름과 월급을 검색하라</a:t>
            </a:r>
            <a:r>
              <a:rPr lang="en-US" altLang="ko-KR" dirty="0" smtClean="0"/>
              <a:t>.(</a:t>
            </a:r>
            <a:r>
              <a:rPr lang="ko-KR" altLang="en-US" dirty="0"/>
              <a:t>하나라도 </a:t>
            </a:r>
            <a:r>
              <a:rPr lang="ko-KR" altLang="en-US" dirty="0" smtClean="0"/>
              <a:t>만족하면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37" y="1662517"/>
            <a:ext cx="5772151" cy="125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94" y="1575244"/>
            <a:ext cx="2555116" cy="1431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92" y="4460492"/>
            <a:ext cx="5886451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93" y="4460492"/>
            <a:ext cx="2555116" cy="1609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71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기존의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외래키에</a:t>
            </a:r>
            <a:r>
              <a:rPr lang="ko-KR" altLang="en-US" b="1" dirty="0" smtClean="0"/>
              <a:t> 값이 삽입되는 경우에는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위배할 수 있음으로 유의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삽입하는 것과 한 번에 여러 개의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삽입할 수 있는 것으로 구분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삽입하는 </a:t>
            </a: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>
                <a:latin typeface="Courier New" pitchFamily="49" charset="0"/>
                <a:ea typeface="신명조" charset="-127"/>
              </a:rPr>
              <a:t>	</a:t>
            </a:r>
            <a:endParaRPr lang="en-US" altLang="ko-KR" dirty="0">
              <a:latin typeface="Courier New" pitchFamily="49" charset="0"/>
              <a:ea typeface="신명조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A9B51F-03B9-4A44-A28D-503B1C9CF246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117765" name="Rectangle 3"/>
          <p:cNvSpPr>
            <a:spLocks noChangeArrowheads="1"/>
          </p:cNvSpPr>
          <p:nvPr/>
        </p:nvSpPr>
        <p:spPr bwMode="auto">
          <a:xfrm>
            <a:off x="2384426" y="396920"/>
            <a:ext cx="7462839" cy="725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4.5 INSERT, DELETE, UPDATE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6971" y="4776719"/>
            <a:ext cx="5916876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INTO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n)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VALUES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E9C56-D519-44D5-92E9-5CA7FF9A6524}" type="slidenum">
              <a:rPr lang="en-US" altLang="ko-KR"/>
              <a:pPr>
                <a:defRPr/>
              </a:pPr>
              <a:t>76</a:t>
            </a:fld>
            <a:endParaRPr lang="en-US" altLang="ko-KR"/>
          </a:p>
        </p:txBody>
      </p:sp>
      <p:pic>
        <p:nvPicPr>
          <p:cNvPr id="1187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12" y="733757"/>
            <a:ext cx="76295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707325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INSERT</a:t>
            </a:r>
            <a:r>
              <a:rPr lang="ko-KR" altLang="en-US" b="1" dirty="0" smtClean="0"/>
              <a:t>문</a:t>
            </a:r>
            <a:r>
              <a:rPr lang="en-US" altLang="ko-KR" b="1" dirty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한 번에 여러 개의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  <a:endParaRPr lang="en-US" altLang="ko-KR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CEDAE-BBC1-4A4B-9683-0D62EAC7217D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1198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1" y="2677450"/>
            <a:ext cx="73533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61877" y="1501243"/>
            <a:ext cx="5916876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INTO</a:t>
            </a:r>
            <a:r>
              <a:rPr lang="en-US" altLang="ko-KR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1, ..., </a:t>
            </a:r>
            <a:r>
              <a:rPr lang="ko-KR" altLang="en-US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n)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… FROM … WHERE …;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7530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DELETE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삭제 연산은 한 </a:t>
            </a:r>
            <a:r>
              <a:rPr lang="ko-KR" altLang="en-US" b="1" dirty="0" err="1" smtClean="0"/>
              <a:t>릴레이션으로부터</a:t>
            </a:r>
            <a:r>
              <a:rPr lang="ko-KR" altLang="en-US" b="1" dirty="0" smtClean="0"/>
              <a:t> 한 개 이상의 </a:t>
            </a:r>
            <a:r>
              <a:rPr lang="ko-KR" altLang="en-US" b="1" dirty="0" err="1" smtClean="0"/>
              <a:t>투플들을</a:t>
            </a:r>
            <a:r>
              <a:rPr lang="ko-KR" altLang="en-US" b="1" dirty="0" smtClean="0"/>
              <a:t> 삭제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참조되는 </a:t>
            </a:r>
            <a:r>
              <a:rPr lang="ko-KR" altLang="en-US" b="1" dirty="0" err="1" smtClean="0"/>
              <a:t>릴레이션의</a:t>
            </a:r>
            <a:r>
              <a:rPr lang="ko-KR" altLang="en-US" b="1" dirty="0" smtClean="0"/>
              <a:t> 삭제 연산의 결과로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제약조건이 위배될 수 있으나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참조하는 </a:t>
            </a:r>
            <a:r>
              <a:rPr lang="ko-KR" altLang="en-US" b="1" dirty="0" err="1" smtClean="0"/>
              <a:t>릴레이션에서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투플을</a:t>
            </a:r>
            <a:r>
              <a:rPr lang="ko-KR" altLang="en-US" b="1" dirty="0" smtClean="0"/>
              <a:t> 삭제하면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위배하지 않음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DELETE</a:t>
            </a:r>
            <a:r>
              <a:rPr lang="ko-KR" altLang="en-US" b="1" dirty="0" smtClean="0"/>
              <a:t>문의 구문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28AB5F-AE4C-4D3B-A351-8222CEE8D2D2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723871" y="3234501"/>
            <a:ext cx="2909001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   FROM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endParaRPr lang="en-US" altLang="ko-KR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51" y="4244179"/>
            <a:ext cx="5609240" cy="168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50260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UPDATE</a:t>
            </a:r>
            <a:r>
              <a:rPr lang="ko-KR" altLang="en-US" b="1" dirty="0" smtClean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한 </a:t>
            </a:r>
            <a:r>
              <a:rPr lang="ko-KR" altLang="en-US" b="1" dirty="0" err="1" smtClean="0"/>
              <a:t>릴레이션에</a:t>
            </a:r>
            <a:r>
              <a:rPr lang="ko-KR" altLang="en-US" b="1" dirty="0" smtClean="0"/>
              <a:t> 들어 있는 </a:t>
            </a:r>
            <a:r>
              <a:rPr lang="ko-KR" altLang="en-US" b="1" dirty="0" err="1" smtClean="0"/>
              <a:t>투플들의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 수정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기본 키나 외래 키에 속하는 </a:t>
            </a:r>
            <a:r>
              <a:rPr lang="ko-KR" altLang="en-US" b="1" dirty="0" err="1" smtClean="0"/>
              <a:t>애트리뷰트의</a:t>
            </a:r>
            <a:r>
              <a:rPr lang="ko-KR" altLang="en-US" b="1" dirty="0" smtClean="0"/>
              <a:t> 값이 수정되면 참조 </a:t>
            </a:r>
            <a:r>
              <a:rPr lang="ko-KR" altLang="en-US" b="1" dirty="0" err="1" smtClean="0"/>
              <a:t>무결성</a:t>
            </a:r>
            <a:r>
              <a:rPr lang="ko-KR" altLang="en-US" b="1" dirty="0" smtClean="0"/>
              <a:t>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UPDATE</a:t>
            </a:r>
            <a:r>
              <a:rPr lang="ko-KR" altLang="en-US" b="1" dirty="0" smtClean="0"/>
              <a:t>문의 구문</a:t>
            </a:r>
          </a:p>
          <a:p>
            <a:pPr lvl="2" algn="just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>
                <a:latin typeface="╜┼╕φ┴╢" charset="0"/>
                <a:ea typeface="신명조" charset="-127"/>
              </a:rPr>
              <a:t>	</a:t>
            </a:r>
            <a:endParaRPr lang="en-US" altLang="ko-KR" sz="2000" dirty="0">
              <a:latin typeface="Courier New" pitchFamily="49" charset="0"/>
              <a:ea typeface="신명조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6E1A3E-A855-4AD7-A041-04BFBBA655B5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pic>
        <p:nvPicPr>
          <p:cNvPr id="1228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97" y="4294570"/>
            <a:ext cx="7040563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50751" y="2866014"/>
            <a:ext cx="6019789" cy="10895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 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</a:t>
            </a:r>
            <a:endParaRPr lang="en-US" altLang="ko-KR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1=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변경값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식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2=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변경값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2(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식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0" lvl="2" algn="just">
              <a:lnSpc>
                <a:spcPct val="120000"/>
              </a:lnSpc>
            </a:pP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2CA20-9B5E-42B6-9481-70FB579A63FD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61" y="853249"/>
            <a:ext cx="8680256" cy="540349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4" y="1009650"/>
            <a:ext cx="68865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55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저장 프로시저</a:t>
            </a:r>
            <a:r>
              <a:rPr lang="en-US" altLang="ko-KR" dirty="0" smtClean="0"/>
              <a:t>(stored procedure)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동작을 일괄처리하기 위한 용도로 사용</a:t>
            </a:r>
            <a:endParaRPr lang="en-US" altLang="ko-KR" b="1" dirty="0"/>
          </a:p>
          <a:p>
            <a:r>
              <a:rPr lang="ko-KR" altLang="en-US" b="1" dirty="0"/>
              <a:t>자주 사용되는 일반 쿼리를 모듈화 시켜 필요할 때마다 호출하여 사용할 수 있도록 함</a:t>
            </a:r>
            <a:endParaRPr lang="en-US" altLang="ko-KR" b="1" dirty="0"/>
          </a:p>
          <a:p>
            <a:r>
              <a:rPr lang="ko-KR" altLang="en-US" b="1" dirty="0"/>
              <a:t>저장 프로시저의 구성</a:t>
            </a:r>
            <a:endParaRPr lang="en-US" altLang="ko-KR" b="1" dirty="0"/>
          </a:p>
          <a:p>
            <a:pPr lvl="1"/>
            <a:r>
              <a:rPr lang="ko-KR" altLang="en-US" b="1" dirty="0" err="1"/>
              <a:t>선언부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타입</a:t>
            </a:r>
            <a:r>
              <a:rPr lang="en-US" altLang="ko-KR" b="1" dirty="0"/>
              <a:t>, </a:t>
            </a:r>
            <a:r>
              <a:rPr lang="ko-KR" altLang="en-US" b="1" dirty="0"/>
              <a:t>커서</a:t>
            </a:r>
            <a:r>
              <a:rPr lang="en-US" altLang="ko-KR" b="1" dirty="0"/>
              <a:t>, </a:t>
            </a:r>
            <a:r>
              <a:rPr lang="ko-KR" altLang="en-US" b="1" dirty="0"/>
              <a:t>상수</a:t>
            </a:r>
            <a:r>
              <a:rPr lang="en-US" altLang="ko-KR" b="1" dirty="0"/>
              <a:t>, </a:t>
            </a:r>
            <a:r>
              <a:rPr lang="ko-KR" altLang="en-US" b="1" dirty="0"/>
              <a:t>변수 </a:t>
            </a:r>
            <a:endParaRPr lang="en-US" altLang="ko-KR" b="1" dirty="0"/>
          </a:p>
          <a:p>
            <a:pPr lvl="1"/>
            <a:r>
              <a:rPr lang="ko-KR" altLang="en-US" b="1" dirty="0" err="1"/>
              <a:t>실행부</a:t>
            </a:r>
            <a:endParaRPr lang="en-US" altLang="ko-KR" b="1" dirty="0"/>
          </a:p>
          <a:p>
            <a:pPr lvl="1"/>
            <a:r>
              <a:rPr lang="ko-KR" altLang="en-US" b="1" dirty="0" err="1"/>
              <a:t>예외처리부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2419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형식과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Cast( </a:t>
            </a:r>
            <a:r>
              <a:rPr lang="en-US" altLang="ko-KR" dirty="0" err="1" smtClean="0"/>
              <a:t>avg</a:t>
            </a:r>
            <a:r>
              <a:rPr lang="en-US" altLang="ko-KR" dirty="0" smtClean="0"/>
              <a:t>(amount) as number(3))</a:t>
            </a:r>
          </a:p>
          <a:p>
            <a:pPr marL="0" indent="0">
              <a:buNone/>
            </a:pPr>
            <a:r>
              <a:rPr lang="en-US" altLang="ko-KR" dirty="0" err="1" smtClean="0"/>
              <a:t>To_number</a:t>
            </a:r>
            <a:r>
              <a:rPr lang="en-US" altLang="ko-KR" smtClean="0"/>
              <a:t>(‘01234, 34’)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To_char</a:t>
            </a:r>
            <a:r>
              <a:rPr lang="en-US" altLang="ko-KR" dirty="0" smtClean="0"/>
              <a:t>(12345, ‘$999,999’)</a:t>
            </a:r>
          </a:p>
          <a:p>
            <a:pPr marL="0" indent="0">
              <a:buNone/>
            </a:pPr>
            <a:r>
              <a:rPr lang="en-US" altLang="ko-KR" dirty="0" err="1" smtClean="0"/>
              <a:t>To_char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sysdate</a:t>
            </a:r>
            <a:r>
              <a:rPr lang="en-US" altLang="ko-KR" dirty="0" smtClean="0"/>
              <a:t>, ‘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/mm/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’)</a:t>
            </a:r>
          </a:p>
          <a:p>
            <a:pPr marL="0" indent="0">
              <a:buNone/>
            </a:pPr>
            <a:r>
              <a:rPr lang="en-US" altLang="ko-KR" dirty="0" err="1" smtClean="0"/>
              <a:t>To_date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7878704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저장 프로시저 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저장 프로시저수정과 삭제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855640" y="1571309"/>
            <a:ext cx="5688632" cy="156966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--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kern="0" dirty="0">
                <a:solidFill>
                  <a:srgbClr val="008000"/>
                </a:solidFill>
                <a:latin typeface="맑은 고딕"/>
                <a:ea typeface="맑은 고딕"/>
              </a:rPr>
              <a:t>저장 프로시저 정의</a:t>
            </a:r>
            <a:endParaRPr kumimoji="0" lang="en-US" altLang="ko-KR" sz="1600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* FROM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8000"/>
                </a:solidFill>
                <a:latin typeface="맑은 고딕"/>
                <a:ea typeface="맑은 고딕"/>
              </a:rPr>
              <a:t>-----------------------------------------------------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0000FF"/>
                </a:solidFill>
                <a:latin typeface="맑은 고딕"/>
                <a:ea typeface="맑은 고딕"/>
              </a:rPr>
              <a:t>EXEC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;  --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kern="0" dirty="0">
                <a:solidFill>
                  <a:srgbClr val="008000"/>
                </a:solidFill>
                <a:latin typeface="맑은 고딕"/>
                <a:ea typeface="맑은 고딕"/>
              </a:rPr>
              <a:t>저장 프로시저 실행</a:t>
            </a:r>
            <a:endParaRPr kumimoji="0" lang="en-US" altLang="ko-KR" sz="1600" kern="0" dirty="0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5640" y="4451215"/>
            <a:ext cx="7056784" cy="6463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ALTER  PROCEDURE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ups_users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 ~~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수정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DROP   PROCEDURE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ups_users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삭제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39438231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입력 매개변수가 있는 저장 프로시저</a:t>
            </a:r>
            <a:endParaRPr lang="en-US" altLang="ko-KR" b="1" dirty="0"/>
          </a:p>
          <a:p>
            <a:pPr lvl="1"/>
            <a:r>
              <a:rPr lang="ko-KR" altLang="en-US" b="1" dirty="0"/>
              <a:t>저장프로시저 실행 시 입력한 </a:t>
            </a:r>
            <a:r>
              <a:rPr lang="en-US" altLang="ko-KR" b="1" dirty="0" err="1"/>
              <a:t>birthYear</a:t>
            </a:r>
            <a:r>
              <a:rPr lang="ko-KR" altLang="en-US" b="1" dirty="0"/>
              <a:t>와 </a:t>
            </a:r>
            <a:r>
              <a:rPr lang="en-US" altLang="ko-KR" b="1" dirty="0"/>
              <a:t>Height</a:t>
            </a:r>
            <a:r>
              <a:rPr lang="ko-KR" altLang="en-US" b="1" dirty="0"/>
              <a:t>를 변수에 입력하여 사용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495600" y="2632845"/>
            <a:ext cx="7416824" cy="230832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 저장 프로시저 정의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userBirth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INT,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userHeight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* FROM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WHERE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birthYear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&gt;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userBirth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AND  height &gt;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userHeight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EXEC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usp_users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1980, 180;  </a:t>
            </a: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 매개변수 있는 저장 프로시저 실행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4565760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7" y="630176"/>
            <a:ext cx="8474075" cy="5130800"/>
          </a:xfrm>
        </p:spPr>
        <p:txBody>
          <a:bodyPr/>
          <a:lstStyle/>
          <a:p>
            <a:r>
              <a:rPr lang="en-US" altLang="ko-KR" b="1" dirty="0"/>
              <a:t>SQL</a:t>
            </a:r>
            <a:r>
              <a:rPr lang="ko-KR" altLang="en-US" b="1" dirty="0"/>
              <a:t>프로그래밍</a:t>
            </a:r>
            <a:r>
              <a:rPr lang="en-US" altLang="ko-KR" b="1" dirty="0"/>
              <a:t>(</a:t>
            </a:r>
            <a:r>
              <a:rPr lang="ko-KR" altLang="en-US" b="1" dirty="0" err="1"/>
              <a:t>조건문</a:t>
            </a:r>
            <a:r>
              <a:rPr lang="ko-KR" altLang="en-US" b="1" dirty="0"/>
              <a:t> 사용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입력변수 선언</a:t>
            </a:r>
            <a:endParaRPr lang="en-US" altLang="ko-KR" b="1" dirty="0"/>
          </a:p>
          <a:p>
            <a:pPr lvl="1"/>
            <a:r>
              <a:rPr lang="ko-KR" altLang="en-US" b="1" dirty="0"/>
              <a:t>프로그램 내 변수 선언 </a:t>
            </a:r>
            <a:r>
              <a:rPr lang="en-US" altLang="ko-KR" b="1" dirty="0"/>
              <a:t>: Declare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562840" y="2128344"/>
            <a:ext cx="6828155" cy="45243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PROCEDURE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usp_ifElse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저장 프로시저 정의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userName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nvarchar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(10)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DECLARE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INT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SELECT 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=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birthYear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FROM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WHERE name=@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userName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IF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(@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bYear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&gt;=1980)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BEGIN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PRINT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아직 젊군요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END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</a:t>
            </a:r>
            <a:r>
              <a:rPr kumimoji="0" lang="en-US" altLang="ko-KR" b="1" kern="0" dirty="0">
                <a:solidFill>
                  <a:srgbClr val="FF0000"/>
                </a:solidFill>
                <a:latin typeface="맑은 고딕"/>
                <a:ea typeface="맑은 고딕"/>
              </a:rPr>
              <a:t>ELSE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BEGIN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	PRINT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나이가 지긋하시네요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      END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EXEC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usp_ifElse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‘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박주영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’;  --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매개변수 있는 저장 프로시저 실행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374543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저장 프로시저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265477"/>
              </p:ext>
            </p:extLst>
          </p:nvPr>
        </p:nvGraphicFramePr>
        <p:xfrm>
          <a:off x="1847851" y="1052513"/>
          <a:ext cx="8496300" cy="3388360"/>
        </p:xfrm>
        <a:graphic>
          <a:graphicData uri="http://schemas.openxmlformats.org/drawingml/2006/table">
            <a:tbl>
              <a:tblPr firstRow="1" bandRow="1"/>
              <a:tblGrid>
                <a:gridCol w="2832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범주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설명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예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카탈로그 저장 프로시저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ODBC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2"/>
                          </a:solidFill>
                        </a:rPr>
                        <a:t>데이터 사전 기능을 구현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Sp_databases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Sp_tables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데이터베이스 엔진 저장프로시저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SQL Server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2"/>
                          </a:solidFill>
                        </a:rPr>
                        <a:t>데이터베이스 엔진의 일반적인 유지관리에 사용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Sp_helptext</a:t>
                      </a:r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Sp_who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Sp_detach_db</a:t>
                      </a:r>
                      <a:r>
                        <a:rPr lang="en-US" altLang="ko-KR" b="1" baseline="0" dirty="0" smtClean="0">
                          <a:solidFill>
                            <a:schemeClr val="tx2"/>
                          </a:solidFill>
                        </a:rPr>
                        <a:t>  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Sp_lock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b="1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Sp_pkeys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Sp_fkeys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</a:t>
                      </a:r>
                      <a:endParaRPr lang="en-US" altLang="ko-KR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tx2"/>
                          </a:solidFill>
                        </a:rPr>
                        <a:t>Sp_help</a:t>
                      </a:r>
                      <a:r>
                        <a:rPr lang="en-US" altLang="ko-KR" b="1" dirty="0" smtClean="0">
                          <a:solidFill>
                            <a:schemeClr val="tx2"/>
                          </a:solidFill>
                        </a:rPr>
                        <a:t>  table</a:t>
                      </a:r>
                      <a:r>
                        <a:rPr lang="ko-KR" altLang="en-US" b="1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ko-KR" altLang="en-US" b="1" dirty="0">
                        <a:solidFill>
                          <a:schemeClr val="tx2"/>
                        </a:solidFill>
                      </a:endParaRPr>
                    </a:p>
                  </a:txBody>
                  <a:tcPr marL="94403" marR="9440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935172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362429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트리거</a:t>
            </a:r>
            <a:r>
              <a:rPr lang="en-US" altLang="ko-KR" b="1" dirty="0" smtClean="0"/>
              <a:t>(Trigger)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명시된 이벤트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가 발생할 때마다 </a:t>
            </a:r>
            <a:r>
              <a:rPr lang="en-US" altLang="ko-KR" b="1" dirty="0" smtClean="0"/>
              <a:t>DBMS</a:t>
            </a:r>
            <a:r>
              <a:rPr lang="ko-KR" altLang="en-US" b="1" dirty="0" smtClean="0"/>
              <a:t>가 자동적으로 수행하는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사용자가 정의해 놓은 코드 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프로시저</a:t>
            </a:r>
            <a:r>
              <a:rPr lang="en-US" altLang="ko-KR" b="1" dirty="0" smtClean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데이터베이스의 </a:t>
            </a:r>
            <a:r>
              <a:rPr lang="ko-KR" altLang="en-US" b="1" dirty="0" err="1" smtClean="0"/>
              <a:t>무결성을</a:t>
            </a:r>
            <a:r>
              <a:rPr lang="ko-KR" altLang="en-US" b="1" dirty="0" smtClean="0"/>
              <a:t> 유지하기 위한 일반적이고 강력한 도구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테이블 정의 시 표현할 수 없는 기업의 비즈니스 규칙들을 시행하는 역할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저장프로시저와 동작이 비슷하나 </a:t>
            </a:r>
            <a:r>
              <a:rPr lang="ko-KR" altLang="en-US" b="1" dirty="0">
                <a:solidFill>
                  <a:srgbClr val="0000FF"/>
                </a:solidFill>
              </a:rPr>
              <a:t>직접 실행시킬 수는 없고</a:t>
            </a:r>
            <a:r>
              <a:rPr lang="ko-KR" altLang="en-US" b="1" dirty="0"/>
              <a:t> 오직 해당 테이블이나 </a:t>
            </a:r>
            <a:r>
              <a:rPr lang="ko-KR" altLang="en-US" b="1" dirty="0" err="1"/>
              <a:t>뷰에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이벤트가 발생할 때 자동 </a:t>
            </a:r>
            <a:r>
              <a:rPr lang="ko-KR" altLang="en-US" b="1" dirty="0" smtClean="0">
                <a:solidFill>
                  <a:srgbClr val="FF0000"/>
                </a:solidFill>
              </a:rPr>
              <a:t>실행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트리거를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이벤트</a:t>
            </a:r>
            <a:r>
              <a:rPr lang="en-US" altLang="ko-KR" b="1" dirty="0" smtClean="0">
                <a:solidFill>
                  <a:srgbClr val="FF3300"/>
                </a:solidFill>
              </a:rPr>
              <a:t>-</a:t>
            </a:r>
            <a:r>
              <a:rPr lang="ko-KR" altLang="en-US" b="1" dirty="0" smtClean="0">
                <a:solidFill>
                  <a:srgbClr val="FF3300"/>
                </a:solidFill>
              </a:rPr>
              <a:t>조건</a:t>
            </a:r>
            <a:r>
              <a:rPr lang="en-US" altLang="ko-KR" b="1" dirty="0" smtClean="0">
                <a:solidFill>
                  <a:srgbClr val="FF3300"/>
                </a:solidFill>
              </a:rPr>
              <a:t>-</a:t>
            </a:r>
            <a:r>
              <a:rPr lang="ko-KR" altLang="en-US" b="1" dirty="0" smtClean="0">
                <a:solidFill>
                  <a:srgbClr val="FF3300"/>
                </a:solidFill>
              </a:rPr>
              <a:t>동작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3300"/>
                </a:solidFill>
              </a:rPr>
              <a:t>ECA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규칙이라고도 부름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/>
              <a:t>		   </a:t>
            </a:r>
            <a:r>
              <a:rPr lang="en-US" altLang="ko-KR" b="1" dirty="0" smtClean="0"/>
              <a:t>E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Event, C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Condition, A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Action</a:t>
            </a:r>
            <a:r>
              <a:rPr lang="ko-KR" altLang="en-US" b="1" dirty="0" smtClean="0"/>
              <a:t>을 의미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>
              <a:latin typeface="╜┼╕φ┴╢" charset="0"/>
              <a:ea typeface="신명조" charset="-127"/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BEF74-3B58-495D-858F-5EF829044BB9}" type="slidenum">
              <a:rPr lang="en-US" altLang="ko-KR"/>
              <a:pPr>
                <a:defRPr/>
              </a:pPr>
              <a:t>87</a:t>
            </a:fld>
            <a:endParaRPr lang="en-US" altLang="ko-KR"/>
          </a:p>
        </p:txBody>
      </p:sp>
      <p:sp>
        <p:nvSpPr>
          <p:cNvPr id="123909" name="Rectangle 3"/>
          <p:cNvSpPr>
            <a:spLocks noChangeArrowheads="1"/>
          </p:cNvSpPr>
          <p:nvPr/>
        </p:nvSpPr>
        <p:spPr bwMode="auto">
          <a:xfrm>
            <a:off x="2228853" y="332167"/>
            <a:ext cx="7820025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marL="457200" indent="-457200" algn="ctr" eaLnBrk="1" latin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4.6 </a:t>
            </a:r>
            <a:r>
              <a:rPr lang="ko-KR" altLang="en-US" sz="3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트리거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(trigger)</a:t>
            </a:r>
            <a:r>
              <a:rPr lang="ko-KR" alt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주장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(assertion)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18trig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/>
          <a:stretch>
            <a:fillRect/>
          </a:stretch>
        </p:blipFill>
        <p:spPr>
          <a:xfrm>
            <a:off x="3035318" y="3064390"/>
            <a:ext cx="6131447" cy="3280096"/>
          </a:xfrm>
          <a:noFill/>
        </p:spPr>
      </p:pic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F14D2-A6B8-484E-A356-814A3863759D}" type="slidenum">
              <a:rPr lang="en-US" altLang="ko-KR"/>
              <a:pPr>
                <a:defRPr/>
              </a:pPr>
              <a:t>88</a:t>
            </a:fld>
            <a:endParaRPr lang="en-US" altLang="ko-KR"/>
          </a:p>
        </p:txBody>
      </p:sp>
      <p:pic>
        <p:nvPicPr>
          <p:cNvPr id="1249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3" y="298863"/>
            <a:ext cx="6197316" cy="234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407071"/>
            <a:ext cx="8458200" cy="5775367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err="1" smtClean="0"/>
              <a:t>트리거</a:t>
            </a:r>
            <a:endParaRPr lang="en-US" altLang="ko-KR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SQL3</a:t>
            </a:r>
            <a:r>
              <a:rPr lang="ko-KR" altLang="en-US" b="1" dirty="0" smtClean="0"/>
              <a:t>에서 </a:t>
            </a:r>
            <a:r>
              <a:rPr lang="ko-KR" altLang="en-US" b="1" dirty="0" err="1" smtClean="0"/>
              <a:t>트리거의</a:t>
            </a:r>
            <a:r>
              <a:rPr lang="ko-KR" altLang="en-US" b="1" dirty="0" smtClean="0"/>
              <a:t> 형식</a:t>
            </a:r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ko-KR" altLang="en-US" b="1" dirty="0" smtClean="0"/>
              <a:t>	</a:t>
            </a: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 smtClean="0"/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이벤트의 가능한 예로는 테이블에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테이블로부터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테이블의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수정 등이 있음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동작은 데이터베이스에 대한 임의의 갱신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어떤 이벤트가 발생했을 때 조건이 참이 되면 </a:t>
            </a:r>
            <a:r>
              <a:rPr lang="ko-KR" altLang="en-US" b="1" dirty="0" err="1" smtClean="0"/>
              <a:t>트리거와</a:t>
            </a:r>
            <a:r>
              <a:rPr lang="ko-KR" altLang="en-US" b="1" dirty="0" smtClean="0"/>
              <a:t> 연관된 동작이 수행되고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않으면 아무 동작도 수행되지 않음</a:t>
            </a:r>
          </a:p>
          <a:p>
            <a:pPr lvl="1" algn="just"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삽입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등이 일어나기 전</a:t>
            </a:r>
            <a:r>
              <a:rPr lang="en-US" altLang="ko-KR" b="1" dirty="0" smtClean="0"/>
              <a:t>(before)</a:t>
            </a:r>
            <a:r>
              <a:rPr lang="ko-KR" altLang="en-US" b="1" dirty="0" smtClean="0"/>
              <a:t>에 동작하는 </a:t>
            </a:r>
            <a:r>
              <a:rPr lang="ko-KR" altLang="en-US" b="1" dirty="0" err="1" smtClean="0"/>
              <a:t>트리거와</a:t>
            </a:r>
            <a:r>
              <a:rPr lang="ko-KR" altLang="en-US" b="1" dirty="0" smtClean="0"/>
              <a:t> 일어난 후</a:t>
            </a:r>
            <a:r>
              <a:rPr lang="en-US" altLang="ko-KR" b="1" dirty="0" smtClean="0"/>
              <a:t>(after)</a:t>
            </a:r>
            <a:r>
              <a:rPr lang="ko-KR" altLang="en-US" b="1" dirty="0" smtClean="0"/>
              <a:t>에 동작하는 </a:t>
            </a:r>
            <a:r>
              <a:rPr lang="ko-KR" altLang="en-US" b="1" dirty="0" err="1" smtClean="0"/>
              <a:t>트리거로</a:t>
            </a:r>
            <a:r>
              <a:rPr lang="ko-KR" altLang="en-US" b="1" dirty="0" smtClean="0"/>
              <a:t> 구분</a:t>
            </a:r>
            <a:r>
              <a:rPr lang="ko-KR" altLang="en-US" dirty="0" smtClean="0"/>
              <a:t> 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C0BCC6-EE25-448A-8FAF-57291C3391E5}" type="slidenum">
              <a:rPr lang="en-US" altLang="ko-KR"/>
              <a:pPr>
                <a:defRPr/>
              </a:pPr>
              <a:t>89</a:t>
            </a:fld>
            <a:endParaRPr lang="en-US" altLang="ko-KR"/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23" y="1461699"/>
            <a:ext cx="7553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>
          <a:xfrm>
            <a:off x="1879600" y="636041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/>
              <a:t>SQL</a:t>
            </a:r>
            <a:r>
              <a:rPr lang="ko-KR" altLang="en-US" b="1" dirty="0" smtClean="0"/>
              <a:t>의 구성요소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정의어</a:t>
            </a:r>
            <a:r>
              <a:rPr lang="en-US" altLang="ko-KR" b="1" dirty="0" smtClean="0"/>
              <a:t>(DDL) : CREATE TABLE(VIEW, INDEX, DOMAIN), DROP, ALTER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조작어</a:t>
            </a:r>
            <a:r>
              <a:rPr lang="en-US" altLang="ko-KR" b="1" dirty="0" smtClean="0"/>
              <a:t>(DML) : INSERT, UPDATE, DELETE, SELECT</a:t>
            </a:r>
            <a:endParaRPr lang="ko-KR" altLang="en-US" b="1" dirty="0" smtClean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제어어</a:t>
            </a:r>
            <a:r>
              <a:rPr lang="en-US" altLang="ko-KR" b="1" dirty="0" smtClean="0"/>
              <a:t>(DCL) : GRANT, REVOKE, BEGIN TRANS …</a:t>
            </a:r>
            <a:endParaRPr lang="ko-KR" altLang="en-US" b="1" dirty="0" smtClean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44EA4-1429-4C64-9A64-7C87D67B220C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481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487738"/>
            <a:ext cx="7715251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5656F-DD7F-492A-8864-68CF6866A562}" type="slidenum">
              <a:rPr lang="en-US" altLang="ko-KR"/>
              <a:pPr>
                <a:defRPr/>
              </a:pPr>
              <a:t>90</a:t>
            </a:fld>
            <a:endParaRPr lang="en-US" altLang="ko-KR"/>
          </a:p>
        </p:txBody>
      </p:sp>
      <p:pic>
        <p:nvPicPr>
          <p:cNvPr id="1280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059926"/>
            <a:ext cx="7119019" cy="355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52785" y="306989"/>
            <a:ext cx="5040560" cy="25853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CREATE  TRIGGER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testTrg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b="1" kern="0" dirty="0">
                <a:solidFill>
                  <a:srgbClr val="008000"/>
                </a:solidFill>
                <a:latin typeface="맑은 고딕"/>
                <a:ea typeface="맑은 고딕"/>
              </a:rPr>
              <a:t>--</a:t>
            </a:r>
            <a:r>
              <a:rPr kumimoji="0" lang="ko-KR" altLang="en-US" b="1" kern="0" dirty="0" err="1">
                <a:solidFill>
                  <a:srgbClr val="008000"/>
                </a:solidFill>
                <a:latin typeface="맑은 고딕"/>
                <a:ea typeface="맑은 고딕"/>
              </a:rPr>
              <a:t>트리거</a:t>
            </a:r>
            <a:r>
              <a:rPr kumimoji="0" lang="ko-KR" altLang="en-US" b="1" kern="0" dirty="0">
                <a:solidFill>
                  <a:srgbClr val="008000"/>
                </a:solidFill>
                <a:latin typeface="맑은 고딕"/>
                <a:ea typeface="맑은 고딕"/>
              </a:rPr>
              <a:t> 이름</a:t>
            </a:r>
            <a:endParaRPr kumimoji="0" lang="en-US" altLang="ko-KR" b="1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         ON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b="1" kern="0" dirty="0">
                <a:solidFill>
                  <a:srgbClr val="008000"/>
                </a:solidFill>
                <a:latin typeface="맑은 고딕"/>
                <a:ea typeface="맑은 고딕"/>
              </a:rPr>
              <a:t> –</a:t>
            </a:r>
            <a:r>
              <a:rPr kumimoji="0" lang="ko-KR" altLang="en-US" b="1" kern="0" dirty="0" err="1">
                <a:solidFill>
                  <a:srgbClr val="008000"/>
                </a:solidFill>
                <a:latin typeface="맑은 고딕"/>
                <a:ea typeface="맑은 고딕"/>
              </a:rPr>
              <a:t>트리거를</a:t>
            </a:r>
            <a:r>
              <a:rPr kumimoji="0" lang="ko-KR" altLang="en-US" b="1" kern="0" dirty="0">
                <a:solidFill>
                  <a:srgbClr val="008000"/>
                </a:solidFill>
                <a:latin typeface="맑은 고딕"/>
                <a:ea typeface="맑은 고딕"/>
              </a:rPr>
              <a:t> 부착할 테이블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AFTER  DELETE,  UPDATE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AS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PRINT(‘</a:t>
            </a: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/>
              </a:rPr>
              <a:t>트리거가</a:t>
            </a: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 작동했습니다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’)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GO</a:t>
            </a: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8000"/>
                </a:solidFill>
                <a:latin typeface="맑은 고딕"/>
                <a:ea typeface="맑은 고딕"/>
              </a:rPr>
              <a:t>-- </a:t>
            </a:r>
            <a:r>
              <a:rPr kumimoji="0" lang="ko-KR" altLang="en-US" kern="0" dirty="0">
                <a:solidFill>
                  <a:srgbClr val="008000"/>
                </a:solidFill>
                <a:latin typeface="맑은 고딕"/>
                <a:ea typeface="맑은 고딕"/>
              </a:rPr>
              <a:t>연산 실행</a:t>
            </a:r>
            <a:endParaRPr kumimoji="0" lang="en-US" altLang="ko-KR" kern="0" dirty="0">
              <a:solidFill>
                <a:srgbClr val="008000"/>
              </a:solidFill>
              <a:latin typeface="맑은 고딕"/>
              <a:ea typeface="맑은 고딕"/>
            </a:endParaRPr>
          </a:p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DELETE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userTbl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1" kern="0" dirty="0">
                <a:solidFill>
                  <a:srgbClr val="0000FF"/>
                </a:solidFill>
                <a:latin typeface="맑은 고딕"/>
                <a:ea typeface="맑은 고딕"/>
              </a:rPr>
              <a:t>WHERE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userid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= ‘KNI’;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991544" y="183940"/>
            <a:ext cx="82296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맑은 고딕" panose="020B0503020000020004" pitchFamily="50" charset="-127"/>
              <a:buChar char="–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ko-KR" altLang="en-US" dirty="0"/>
              <a:t>삭제작업이 발생하면 삭제되는 데이터를 다른 곳에 저장하는 </a:t>
            </a:r>
            <a:r>
              <a:rPr kumimoji="0" lang="ko-KR" altLang="en-US" dirty="0" err="1"/>
              <a:t>트리거</a:t>
            </a:r>
            <a:r>
              <a:rPr kumimoji="0" lang="ko-KR" altLang="en-US" dirty="0"/>
              <a:t> 실습</a:t>
            </a:r>
            <a:endParaRPr kumimoji="0" lang="en-US" altLang="ko-KR" dirty="0"/>
          </a:p>
          <a:p>
            <a:pPr lvl="1">
              <a:lnSpc>
                <a:spcPct val="100000"/>
              </a:lnSpc>
            </a:pPr>
            <a:r>
              <a:rPr kumimoji="0" lang="en-US" altLang="ko-KR" dirty="0" err="1"/>
              <a:t>userTbl</a:t>
            </a:r>
            <a:r>
              <a:rPr kumimoji="0" lang="ko-KR" altLang="en-US" dirty="0"/>
              <a:t>과 같은 구조와 제약조건을 가진 테이블 작성</a:t>
            </a:r>
            <a:endParaRPr kumimoji="0" lang="en-US" altLang="ko-KR" dirty="0"/>
          </a:p>
          <a:p>
            <a:pPr lvl="2">
              <a:lnSpc>
                <a:spcPct val="100000"/>
              </a:lnSpc>
            </a:pPr>
            <a:r>
              <a:rPr kumimoji="0" lang="en-US" altLang="ko-KR" dirty="0" err="1" smtClean="0"/>
              <a:t>deletedUserTbl</a:t>
            </a:r>
            <a:endParaRPr kumimoji="0" lang="en-US" altLang="ko-KR" dirty="0" smtClean="0"/>
          </a:p>
          <a:p>
            <a:pPr lvl="2">
              <a:lnSpc>
                <a:spcPct val="100000"/>
              </a:lnSpc>
            </a:pPr>
            <a:endParaRPr kumimoji="0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8396" y="3752198"/>
            <a:ext cx="7632848" cy="29731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 TRIGGER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trg_deletedUserTbl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-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트리거</a:t>
            </a:r>
            <a:r>
              <a:rPr lang="ko-KR" altLang="en-US" sz="16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  <a:endParaRPr lang="en-US" altLang="ko-KR" sz="16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ON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userTbl</a:t>
            </a:r>
            <a:endParaRPr lang="en-US" altLang="ko-KR" sz="1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  DELETE</a:t>
            </a:r>
          </a:p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 INTO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deletedUserTbl</a:t>
            </a:r>
            <a:endParaRPr lang="en-US" altLang="ko-KR" sz="1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SELECT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userid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name,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birthYear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mobile1, mobile2, height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FROM  deleted;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------------------------------------------</a:t>
            </a:r>
          </a:p>
          <a:p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userTbl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userid</a:t>
            </a:r>
            <a:r>
              <a:rPr lang="en-US" altLang="ko-KR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‘KNI’;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524002" y="2384"/>
            <a:ext cx="18473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73272"/>
            <a:ext cx="4251747" cy="2199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37907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DML </a:t>
            </a:r>
            <a:r>
              <a:rPr lang="ko-KR" altLang="en-US" b="1" dirty="0" err="1"/>
              <a:t>트리거가</a:t>
            </a:r>
            <a:r>
              <a:rPr lang="ko-KR" altLang="en-US" b="1" dirty="0"/>
              <a:t> 생성하는 임시 테이블</a:t>
            </a:r>
            <a:endParaRPr lang="en-US" altLang="ko-KR" b="1" dirty="0"/>
          </a:p>
          <a:p>
            <a:pPr lvl="1"/>
            <a:r>
              <a:rPr lang="en-US" altLang="ko-KR" b="1" dirty="0"/>
              <a:t>DML </a:t>
            </a:r>
            <a:r>
              <a:rPr lang="ko-KR" altLang="en-US" b="1" dirty="0" err="1"/>
              <a:t>트리거에서</a:t>
            </a:r>
            <a:r>
              <a:rPr lang="ko-KR" altLang="en-US" b="1" dirty="0"/>
              <a:t> </a:t>
            </a:r>
            <a:r>
              <a:rPr lang="en-US" altLang="ko-KR" b="1" dirty="0"/>
              <a:t>INSERT, UPDATE, DELETE </a:t>
            </a:r>
            <a:r>
              <a:rPr lang="ko-KR" altLang="en-US" b="1" dirty="0"/>
              <a:t>작업이 수행될 때 임시로 사용하는 테이블이 </a:t>
            </a:r>
            <a:r>
              <a:rPr lang="en-US" altLang="ko-KR" b="1" dirty="0"/>
              <a:t>‘inserted’, ‘deleted’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‘</a:t>
            </a:r>
            <a:r>
              <a:rPr lang="en-US" altLang="ko-KR" b="1" dirty="0">
                <a:solidFill>
                  <a:srgbClr val="0000FF"/>
                </a:solidFill>
              </a:rPr>
              <a:t>inserted</a:t>
            </a:r>
            <a:r>
              <a:rPr lang="en-US" altLang="ko-KR" b="1" dirty="0"/>
              <a:t>’ : INSERT, UPDATE </a:t>
            </a:r>
            <a:r>
              <a:rPr lang="ko-KR" altLang="en-US" b="1" dirty="0"/>
              <a:t>작업 시에 임시로 사용되는 테이블</a:t>
            </a:r>
            <a:endParaRPr lang="en-US" altLang="ko-KR" b="1" dirty="0"/>
          </a:p>
          <a:p>
            <a:pPr lvl="2"/>
            <a:r>
              <a:rPr lang="en-US" altLang="ko-KR" b="1" dirty="0"/>
              <a:t>INSERT, UPDATE</a:t>
            </a:r>
            <a:r>
              <a:rPr lang="ko-KR" altLang="en-US" b="1" dirty="0"/>
              <a:t>가 실행되면 먼저 해당 테이블에 데이터가 삽입 또는 변경되고 그 다음에 </a:t>
            </a:r>
            <a:r>
              <a:rPr lang="en-US" altLang="ko-KR" b="1" dirty="0"/>
              <a:t>‘inserted’</a:t>
            </a:r>
            <a:r>
              <a:rPr lang="ko-KR" altLang="en-US" b="1" dirty="0"/>
              <a:t>테이블에 데이터가 저장됨</a:t>
            </a:r>
            <a:endParaRPr lang="en-US" altLang="ko-KR" b="1" dirty="0"/>
          </a:p>
          <a:p>
            <a:pPr lvl="1"/>
            <a:r>
              <a:rPr lang="en-US" altLang="ko-KR" b="1" dirty="0"/>
              <a:t>‘</a:t>
            </a:r>
            <a:r>
              <a:rPr lang="en-US" altLang="ko-KR" b="1" dirty="0">
                <a:solidFill>
                  <a:srgbClr val="0000FF"/>
                </a:solidFill>
              </a:rPr>
              <a:t>deleted</a:t>
            </a:r>
            <a:r>
              <a:rPr lang="en-US" altLang="ko-KR" b="1" dirty="0"/>
              <a:t>’ : DELETE, UPDATE </a:t>
            </a:r>
            <a:r>
              <a:rPr lang="ko-KR" altLang="en-US" b="1" dirty="0"/>
              <a:t>작업 시에 임시로 사용되는 테이블</a:t>
            </a:r>
            <a:endParaRPr lang="en-US" altLang="ko-KR" b="1" dirty="0"/>
          </a:p>
          <a:p>
            <a:pPr lvl="2"/>
            <a:r>
              <a:rPr lang="en-US" altLang="ko-KR" b="1" dirty="0"/>
              <a:t>DELETE, UPDATE</a:t>
            </a:r>
            <a:r>
              <a:rPr lang="ko-KR" altLang="en-US" b="1" dirty="0"/>
              <a:t>가 실행되면 먼저 해당 테이블에 데이터가 제거 또는 변경되고 그 다음에 </a:t>
            </a:r>
            <a:r>
              <a:rPr lang="en-US" altLang="ko-KR" b="1" dirty="0"/>
              <a:t>‘deleted’</a:t>
            </a:r>
            <a:r>
              <a:rPr lang="ko-KR" altLang="en-US" b="1" dirty="0"/>
              <a:t>테이블에 데이터가 저장됨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9540108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2"/>
          <p:cNvSpPr>
            <a:spLocks noGrp="1" noChangeArrowheads="1"/>
          </p:cNvSpPr>
          <p:nvPr>
            <p:ph idx="1"/>
          </p:nvPr>
        </p:nvSpPr>
        <p:spPr>
          <a:xfrm>
            <a:off x="1961487" y="434384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신명조" charset="-127"/>
                <a:ea typeface="신명조" charset="-127"/>
              </a:rPr>
              <a:t> </a:t>
            </a:r>
            <a:r>
              <a:rPr lang="ko-KR" altLang="en-US" sz="2000" b="1" dirty="0"/>
              <a:t>연쇄적으로 활성화되는 </a:t>
            </a:r>
            <a:r>
              <a:rPr lang="ko-KR" altLang="en-US" sz="2000" b="1" dirty="0" err="1"/>
              <a:t>트리거</a:t>
            </a:r>
            <a:endParaRPr lang="ko-KR" altLang="en-US" sz="2000" b="1" dirty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sz="1800" b="1" dirty="0"/>
              <a:t>하나의 </a:t>
            </a:r>
            <a:r>
              <a:rPr lang="ko-KR" altLang="en-US" sz="1800" b="1" dirty="0" err="1"/>
              <a:t>트리거가</a:t>
            </a:r>
            <a:r>
              <a:rPr lang="ko-KR" altLang="en-US" sz="1800" b="1" dirty="0"/>
              <a:t> 활성화되어 이 </a:t>
            </a:r>
            <a:r>
              <a:rPr lang="ko-KR" altLang="en-US" sz="1800" b="1" dirty="0" err="1"/>
              <a:t>트리거</a:t>
            </a:r>
            <a:r>
              <a:rPr lang="ko-KR" altLang="en-US" sz="1800" b="1" dirty="0"/>
              <a:t> 내의 한 </a:t>
            </a:r>
            <a:r>
              <a:rPr lang="en-US" altLang="ko-KR" sz="1800" b="1" dirty="0"/>
              <a:t>SQL</a:t>
            </a:r>
            <a:r>
              <a:rPr lang="ko-KR" altLang="en-US" sz="1800" b="1" dirty="0"/>
              <a:t>문이 수행되고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그 결과로 다른 </a:t>
            </a:r>
            <a:r>
              <a:rPr lang="ko-KR" altLang="en-US" sz="1800" b="1" dirty="0" err="1"/>
              <a:t>트리거를</a:t>
            </a:r>
            <a:r>
              <a:rPr lang="ko-KR" altLang="en-US" sz="1800" b="1" dirty="0"/>
              <a:t> 활성화하여 그 </a:t>
            </a:r>
            <a:r>
              <a:rPr lang="ko-KR" altLang="en-US" sz="1800" b="1" dirty="0" err="1"/>
              <a:t>트리거</a:t>
            </a:r>
            <a:r>
              <a:rPr lang="ko-KR" altLang="en-US" sz="1800" b="1" dirty="0"/>
              <a:t>  내의 </a:t>
            </a:r>
            <a:r>
              <a:rPr lang="en-US" altLang="ko-KR" sz="1800" b="1" dirty="0"/>
              <a:t>SQL</a:t>
            </a:r>
            <a:r>
              <a:rPr lang="ko-KR" altLang="en-US" sz="1800" b="1" dirty="0"/>
              <a:t>문이 수행될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dirty="0" smtClean="0">
              <a:latin typeface="Courier New" pitchFamily="49" charset="0"/>
              <a:ea typeface="신명조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0BF6B-9185-45F9-9541-082DCBCB1C51}" type="slidenum">
              <a:rPr lang="en-US" altLang="ko-KR"/>
              <a:pPr>
                <a:defRPr/>
              </a:pPr>
              <a:t>93</a:t>
            </a:fld>
            <a:endParaRPr lang="en-US" altLang="ko-KR"/>
          </a:p>
        </p:txBody>
      </p:sp>
      <p:pic>
        <p:nvPicPr>
          <p:cNvPr id="1290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58" y="2085813"/>
            <a:ext cx="4189412" cy="4554537"/>
          </a:xfrm>
          <a:prstGeom prst="rect">
            <a:avLst/>
          </a:prstGeom>
          <a:noFill/>
          <a:ln w="63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2"/>
          <p:cNvSpPr>
            <a:spLocks noGrp="1" noChangeArrowheads="1"/>
          </p:cNvSpPr>
          <p:nvPr>
            <p:ph idx="1"/>
          </p:nvPr>
        </p:nvSpPr>
        <p:spPr>
          <a:xfrm>
            <a:off x="1879600" y="132148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내포된 </a:t>
            </a:r>
            <a:r>
              <a:rPr lang="en-US" altLang="ko-KR" b="1" dirty="0" smtClean="0">
                <a:solidFill>
                  <a:schemeClr val="tx2"/>
                </a:solidFill>
              </a:rPr>
              <a:t>SQL(embedded SQL)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이 호스트 언어의 완전한 표현력</a:t>
            </a:r>
            <a:r>
              <a:rPr lang="en-US" altLang="ko-KR" b="1" dirty="0" smtClean="0">
                <a:solidFill>
                  <a:schemeClr val="tx2"/>
                </a:solidFill>
              </a:rPr>
              <a:t>(</a:t>
            </a:r>
            <a:r>
              <a:rPr lang="ko-KR" altLang="en-US" b="1" dirty="0" err="1" smtClean="0">
                <a:solidFill>
                  <a:schemeClr val="tx2"/>
                </a:solidFill>
              </a:rPr>
              <a:t>제어문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입출력 기능</a:t>
            </a:r>
            <a:r>
              <a:rPr lang="en-US" altLang="ko-KR" b="1" dirty="0" smtClean="0">
                <a:solidFill>
                  <a:schemeClr val="tx2"/>
                </a:solidFill>
              </a:rPr>
              <a:t>, GUI)</a:t>
            </a:r>
            <a:r>
              <a:rPr lang="ko-KR" altLang="en-US" b="1" dirty="0" smtClean="0">
                <a:solidFill>
                  <a:schemeClr val="tx2"/>
                </a:solidFill>
              </a:rPr>
              <a:t>을 갖고 있지 않기 때문에 모든 질의를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로 표현할 수는 없음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>
                <a:solidFill>
                  <a:schemeClr val="tx2"/>
                </a:solidFill>
              </a:rPr>
              <a:t>C, C++, </a:t>
            </a:r>
            <a:r>
              <a:rPr lang="ko-KR" altLang="en-US" b="1" dirty="0" smtClean="0">
                <a:solidFill>
                  <a:schemeClr val="tx2"/>
                </a:solidFill>
              </a:rPr>
              <a:t>코볼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자바 등의 언어로 작성하는 프로그램에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문을 삽입하여</a:t>
            </a:r>
            <a:r>
              <a:rPr lang="en-US" altLang="ko-KR" b="1" dirty="0" smtClean="0">
                <a:solidFill>
                  <a:schemeClr val="tx2"/>
                </a:solidFill>
              </a:rPr>
              <a:t>,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데이터베이스를 접근하는 부분을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이 맡고 </a:t>
            </a:r>
            <a:r>
              <a:rPr lang="en-US" altLang="ko-KR" b="1" dirty="0" smtClean="0">
                <a:solidFill>
                  <a:schemeClr val="tx2"/>
                </a:solidFill>
              </a:rPr>
              <a:t>SQL</a:t>
            </a:r>
            <a:r>
              <a:rPr lang="ko-KR" altLang="en-US" b="1" dirty="0" smtClean="0">
                <a:solidFill>
                  <a:schemeClr val="tx2"/>
                </a:solidFill>
              </a:rPr>
              <a:t>에 없는 기능은 호스트 언어로 작성하는 것이 필요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tx2"/>
                </a:solidFill>
              </a:rPr>
              <a:t>데이터 구조가 </a:t>
            </a:r>
            <a:r>
              <a:rPr lang="ko-KR" altLang="en-US" b="1" dirty="0" err="1" smtClean="0">
                <a:solidFill>
                  <a:schemeClr val="tx2"/>
                </a:solidFill>
              </a:rPr>
              <a:t>불일치하는</a:t>
            </a:r>
            <a:r>
              <a:rPr lang="ko-KR" altLang="en-US" b="1" dirty="0" smtClean="0">
                <a:solidFill>
                  <a:schemeClr val="tx2"/>
                </a:solidFill>
              </a:rPr>
              <a:t> 문제</a:t>
            </a:r>
            <a:r>
              <a:rPr lang="en-US" altLang="ko-KR" b="1" dirty="0" smtClean="0">
                <a:solidFill>
                  <a:schemeClr val="tx2"/>
                </a:solidFill>
              </a:rPr>
              <a:t>(impedance mismatch </a:t>
            </a:r>
            <a:r>
              <a:rPr lang="ko-KR" altLang="en-US" b="1" dirty="0" smtClean="0">
                <a:solidFill>
                  <a:schemeClr val="tx2"/>
                </a:solidFill>
              </a:rPr>
              <a:t>문제</a:t>
            </a:r>
            <a:r>
              <a:rPr lang="en-US" altLang="ko-KR" b="1" dirty="0" smtClean="0">
                <a:solidFill>
                  <a:schemeClr val="tx2"/>
                </a:solidFill>
              </a:rPr>
              <a:t>) </a:t>
            </a:r>
            <a:r>
              <a:rPr lang="ko-KR" altLang="en-US" b="1" dirty="0" smtClean="0">
                <a:solidFill>
                  <a:schemeClr val="tx2"/>
                </a:solidFill>
              </a:rPr>
              <a:t>발생</a:t>
            </a:r>
            <a:endParaRPr lang="en-US" altLang="ko-KR" b="1" dirty="0" smtClean="0">
              <a:solidFill>
                <a:schemeClr val="tx2"/>
              </a:solidFill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9654D7-60D4-4F59-A0D3-65ABB4A3EBBF}" type="slidenum">
              <a:rPr lang="en-US" altLang="ko-KR"/>
              <a:pPr>
                <a:defRPr/>
              </a:pPr>
              <a:t>94</a:t>
            </a:fld>
            <a:endParaRPr lang="en-US" altLang="ko-KR"/>
          </a:p>
        </p:txBody>
      </p:sp>
      <p:sp>
        <p:nvSpPr>
          <p:cNvPr id="132101" name="Rectangle 3"/>
          <p:cNvSpPr>
            <a:spLocks noChangeArrowheads="1"/>
          </p:cNvSpPr>
          <p:nvPr/>
        </p:nvSpPr>
        <p:spPr bwMode="auto">
          <a:xfrm>
            <a:off x="3405188" y="333115"/>
            <a:ext cx="5421312" cy="72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신명조" charset="-127"/>
                <a:ea typeface="신명조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4.7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내포된 </a:t>
            </a: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2"/>
          <p:cNvSpPr>
            <a:spLocks noGrp="1" noChangeArrowheads="1"/>
          </p:cNvSpPr>
          <p:nvPr>
            <p:ph idx="1"/>
          </p:nvPr>
        </p:nvSpPr>
        <p:spPr>
          <a:xfrm>
            <a:off x="1848069" y="476020"/>
            <a:ext cx="8458200" cy="5434166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 smtClean="0"/>
              <a:t>불일치 문제와 커서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호스트 언어는 단일 변수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레코드 위주의 처리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위주의 방식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지원하는 반면에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은 데이터 레코드들의 처리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집합 위주의 방식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지원하기 때문에 불일치 문제가 발생함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불일치 문제를 해결하기 위해서 </a:t>
            </a:r>
            <a:r>
              <a:rPr lang="ko-KR" altLang="en-US" b="1" dirty="0" smtClean="0">
                <a:solidFill>
                  <a:srgbClr val="FF3300"/>
                </a:solidFill>
              </a:rPr>
              <a:t>커서</a:t>
            </a:r>
            <a:r>
              <a:rPr lang="en-US" altLang="ko-KR" b="1" dirty="0" smtClean="0"/>
              <a:t>(cursor)</a:t>
            </a:r>
            <a:r>
              <a:rPr lang="ko-KR" altLang="en-US" b="1" dirty="0" smtClean="0"/>
              <a:t>가 사용됨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커서는 한 번에 한 </a:t>
            </a:r>
            <a:r>
              <a:rPr lang="ko-KR" altLang="en-US" b="1" dirty="0" err="1" smtClean="0"/>
              <a:t>투플씩</a:t>
            </a:r>
            <a:r>
              <a:rPr lang="ko-KR" altLang="en-US" b="1" dirty="0" smtClean="0"/>
              <a:t> 가져오는 수단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DECLARE CURSOR</a:t>
            </a:r>
            <a:r>
              <a:rPr lang="ko-KR" altLang="en-US" b="1" dirty="0" smtClean="0"/>
              <a:t>문을 사용하여 커서를 정의함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OPEN cursor</a:t>
            </a:r>
            <a:r>
              <a:rPr lang="ko-KR" altLang="en-US" b="1" dirty="0" smtClean="0"/>
              <a:t>문은 질의를 수행하고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질의 수행 결과의 첫 번째 </a:t>
            </a:r>
            <a:r>
              <a:rPr lang="ko-KR" altLang="en-US" b="1" dirty="0" err="1" smtClean="0"/>
              <a:t>투플</a:t>
            </a:r>
            <a:r>
              <a:rPr lang="ko-KR" altLang="en-US" b="1" dirty="0" smtClean="0"/>
              <a:t> 이전을 커서가 가리키도록 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 것이 커서의 </a:t>
            </a:r>
            <a:r>
              <a:rPr lang="ko-KR" altLang="en-US" b="1" dirty="0" smtClean="0">
                <a:solidFill>
                  <a:srgbClr val="FF3300"/>
                </a:solidFill>
              </a:rPr>
              <a:t>현재 </a:t>
            </a:r>
            <a:r>
              <a:rPr lang="ko-KR" altLang="en-US" b="1" dirty="0" err="1" smtClean="0">
                <a:solidFill>
                  <a:srgbClr val="FF3300"/>
                </a:solidFill>
              </a:rPr>
              <a:t>투플</a:t>
            </a:r>
            <a:endParaRPr lang="ko-KR" altLang="en-US" b="1" dirty="0" smtClean="0">
              <a:solidFill>
                <a:srgbClr val="FF3300"/>
              </a:solidFill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그 다음에 </a:t>
            </a:r>
            <a:r>
              <a:rPr lang="en-US" altLang="ko-KR" b="1" dirty="0" smtClean="0"/>
              <a:t>FETCH</a:t>
            </a:r>
            <a:r>
              <a:rPr lang="ko-KR" altLang="en-US" b="1" dirty="0" smtClean="0"/>
              <a:t>문은 커서를 다음 </a:t>
            </a:r>
            <a:r>
              <a:rPr lang="ko-KR" altLang="en-US" b="1" dirty="0" err="1" smtClean="0"/>
              <a:t>투플로</a:t>
            </a:r>
            <a:r>
              <a:rPr lang="ko-KR" altLang="en-US" b="1" dirty="0" smtClean="0"/>
              <a:t> 이동하고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 </a:t>
            </a:r>
            <a:r>
              <a:rPr lang="ko-KR" altLang="en-US" b="1" dirty="0" err="1" smtClean="0"/>
              <a:t>투플의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애트리뷰트</a:t>
            </a:r>
            <a:r>
              <a:rPr lang="ko-KR" altLang="en-US" b="1" dirty="0" smtClean="0"/>
              <a:t> 값들을 </a:t>
            </a:r>
            <a:r>
              <a:rPr lang="en-US" altLang="ko-KR" b="1" dirty="0" smtClean="0"/>
              <a:t>FETCH</a:t>
            </a:r>
            <a:r>
              <a:rPr lang="ko-KR" altLang="en-US" b="1" dirty="0" smtClean="0"/>
              <a:t>문에 명시된 호스트 변수들에 복사함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CLOSE cursor</a:t>
            </a:r>
            <a:r>
              <a:rPr lang="ko-KR" altLang="en-US" b="1" dirty="0" smtClean="0"/>
              <a:t>는 커서를 닫음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5F1A5A-AF70-4B8F-8E97-E4112A0084CE}" type="slidenum">
              <a:rPr lang="en-US" altLang="ko-KR"/>
              <a:pPr>
                <a:defRPr/>
              </a:pPr>
              <a:t>95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96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196752"/>
            <a:ext cx="3810000" cy="37528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981200" y="980728"/>
            <a:ext cx="4546848" cy="576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 포인터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커서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)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동작</a:t>
            </a:r>
            <a:endParaRPr kumimoji="0" lang="en-US" altLang="ko-KR">
              <a:solidFill>
                <a:sysClr val="windowText" lastClr="000000"/>
              </a:solidFill>
              <a:latin typeface="맑은 고딕"/>
              <a:ea typeface="맑은 고딕"/>
            </a:endParaRP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파일을 연다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(BOF)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데이터를 읽는다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포인터는 자동으로 다음 행으로 이동한다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파일의 끝까지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(EOF) </a:t>
            </a: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반복한다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>
                <a:solidFill>
                  <a:sysClr val="windowText" lastClr="000000"/>
                </a:solidFill>
                <a:latin typeface="맑은 고딕"/>
                <a:ea typeface="맑은 고딕"/>
              </a:rPr>
              <a:t>파일을 닫는다</a:t>
            </a:r>
            <a:r>
              <a:rPr kumimoji="0" lang="en-US" altLang="ko-KR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  <a:endParaRPr kumimoji="0" lang="ko-KR" altLang="en-US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1159300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Static/dynamic/keyset </a:t>
            </a:r>
            <a:r>
              <a:rPr lang="ko-KR" altLang="en-US" dirty="0" smtClean="0"/>
              <a:t>커서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36F0B-5045-41DC-AE06-3CCD8F32E4CA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2" y="891146"/>
            <a:ext cx="6569273" cy="577821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83632" y="5229200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83632" y="1772816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83632" y="3429000"/>
            <a:ext cx="93610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3179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47528" y="125760"/>
            <a:ext cx="8229600" cy="782960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kumimoji="0" lang="en-US" altLang="ko-KR">
                <a:solidFill>
                  <a:schemeClr val="tx2"/>
                </a:solidFill>
              </a:rPr>
              <a:t>DDL </a:t>
            </a:r>
            <a:r>
              <a:rPr kumimoji="0" lang="ko-KR" altLang="en-US">
                <a:solidFill>
                  <a:schemeClr val="tx2"/>
                </a:solidFill>
              </a:rPr>
              <a:t>실습</a:t>
            </a:r>
            <a:r>
              <a:rPr kumimoji="0" lang="en-US" altLang="ko-KR">
                <a:solidFill>
                  <a:schemeClr val="tx2"/>
                </a:solidFill>
              </a:rPr>
              <a:t>(db: ex1)</a:t>
            </a:r>
            <a:endParaRPr kumimoji="0" lang="ko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63177"/>
              </p:ext>
            </p:extLst>
          </p:nvPr>
        </p:nvGraphicFramePr>
        <p:xfrm>
          <a:off x="2279576" y="1783078"/>
          <a:ext cx="3666357" cy="1560195"/>
        </p:xfrm>
        <a:graphic>
          <a:graphicData uri="http://schemas.openxmlformats.org/drawingml/2006/table">
            <a:tbl>
              <a:tblPr/>
              <a:tblGrid>
                <a:gridCol w="9147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0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7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3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p_name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room_no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char(3)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nvarchar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(10)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char(4)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오용철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이상혁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306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김진환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윤미래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64913"/>
              </p:ext>
            </p:extLst>
          </p:nvPr>
        </p:nvGraphicFramePr>
        <p:xfrm>
          <a:off x="6384033" y="1783078"/>
          <a:ext cx="3240361" cy="1560195"/>
        </p:xfrm>
        <a:graphic>
          <a:graphicData uri="http://schemas.openxmlformats.org/drawingml/2006/table">
            <a:tbl>
              <a:tblPr/>
              <a:tblGrid>
                <a:gridCol w="940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0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8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char(2)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nvarchar(20)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게임공학과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전자공학과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컴퓨터공학과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경제학과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73144"/>
              </p:ext>
            </p:extLst>
          </p:nvPr>
        </p:nvGraphicFramePr>
        <p:xfrm>
          <a:off x="2567610" y="4159342"/>
          <a:ext cx="6912769" cy="2005965"/>
        </p:xfrm>
        <a:graphic>
          <a:graphicData uri="http://schemas.openxmlformats.org/drawingml/2006/table">
            <a:tbl>
              <a:tblPr/>
              <a:tblGrid>
                <a:gridCol w="1028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4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61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96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23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605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05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Attribute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s_id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s_name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addr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d_id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p_id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>
                          <a:solidFill>
                            <a:schemeClr val="tx2"/>
                          </a:solidFill>
                          <a:effectLst/>
                        </a:rPr>
                        <a:t>Datatype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nvarchar(10)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smallint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nvarchar(50)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Constraint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이상 </a:t>
                      </a:r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미만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fk  </a:t>
                      </a:r>
                      <a:endParaRPr 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fk</a:t>
                      </a:r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Data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2004150051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황도경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</a:t>
                      </a:r>
                      <a:r>
                        <a:rPr lang="ko-KR" altLang="en-US" sz="14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일산시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2007150006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곽나리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100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2005112033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이민구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경기도 군포시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2007134012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김승현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성북구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13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101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2008170020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박신애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경기도 일산시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102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2006170022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유진이</a:t>
                      </a:r>
                      <a:endParaRPr lang="ko-KR" alt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>
                          <a:solidFill>
                            <a:schemeClr val="tx2"/>
                          </a:solidFill>
                          <a:effectLst/>
                        </a:rPr>
                        <a:t>25</a:t>
                      </a:r>
                      <a:endParaRPr lang="en-US" altLang="ko-KR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서울시 영등포구</a:t>
                      </a:r>
                      <a:endParaRPr lang="ko-KR" altLang="en-US" sz="1400" b="0" i="0" u="none" strike="noStrike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fontAlgn="ctr"/>
                      <a:r>
                        <a:rPr lang="en-US" altLang="ko-KR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103</a:t>
                      </a:r>
                      <a:endParaRPr lang="en-US" altLang="ko-KR" sz="1400" b="0" i="0" u="none" strike="noStrike" dirty="0">
                        <a:solidFill>
                          <a:schemeClr val="tx2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39833" y="1351027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prof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4034" y="1345347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</a:t>
            </a:r>
            <a:r>
              <a:rPr kumimoji="0" lang="en-US" altLang="ko-KR" b="1" dirty="0" err="1" smtClean="0">
                <a:solidFill>
                  <a:schemeClr val="tx2"/>
                </a:solidFill>
                <a:latin typeface="맑은 고딕"/>
                <a:ea typeface="맑은 고딕"/>
              </a:rPr>
              <a:t>dept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7610" y="3727291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 smtClean="0">
                <a:solidFill>
                  <a:schemeClr val="tx2"/>
                </a:solidFill>
                <a:latin typeface="맑은 고딕"/>
                <a:ea typeface="맑은 고딕"/>
              </a:rPr>
              <a:t>Table : student</a:t>
            </a:r>
            <a:endParaRPr kumimoji="0" lang="ko-KR" altLang="en-US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4774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4장. 관계 대수와 SQL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7961E-B4B3-4301-9757-92DDAE5BEE2D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1847528" y="125760"/>
            <a:ext cx="8229600" cy="78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5pPr>
            <a:lvl6pPr marL="4572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6pPr>
            <a:lvl7pPr marL="9144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7pPr>
            <a:lvl8pPr marL="13716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8pPr>
            <a:lvl9pPr marL="18288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9pPr>
          </a:lstStyle>
          <a:p>
            <a:r>
              <a:rPr kumimoji="0" lang="en-US" altLang="ko-KR"/>
              <a:t>SQL</a:t>
            </a:r>
            <a:r>
              <a:rPr kumimoji="0" lang="ko-KR" altLang="en-US"/>
              <a:t>문을 사용하여 실행하기</a:t>
            </a:r>
            <a:endParaRPr kumimoji="0"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847528" y="1052736"/>
            <a:ext cx="849694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6075" indent="-346075" algn="l" rtl="0" eaLnBrk="1" fontAlgn="base" latinLnBrk="1" hangingPunct="1">
              <a:spcBef>
                <a:spcPts val="18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rtl="0" eaLnBrk="1" fontAlgn="base" latinLnBrk="1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1" fontAlgn="base" latinLnBrk="1" hangingPunct="1">
              <a:spcBef>
                <a:spcPts val="800"/>
              </a:spcBef>
              <a:spcAft>
                <a:spcPct val="0"/>
              </a:spcAft>
              <a:buFont typeface="맑은 고딕" panose="020B0503020000020004" pitchFamily="50" charset="-127"/>
              <a:buChar char="–"/>
              <a:defRPr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1" fontAlgn="base" latinLnBrk="1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rgbClr val="0517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 나이가</a:t>
            </a:r>
            <a:r>
              <a:rPr kumimoji="0" lang="en-US" altLang="ko-KR" dirty="0"/>
              <a:t>22</a:t>
            </a:r>
            <a:r>
              <a:rPr kumimoji="0" lang="ko-KR" altLang="en-US" dirty="0"/>
              <a:t>살인 학생을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 학과코드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d_id</a:t>
            </a:r>
            <a:r>
              <a:rPr kumimoji="0" lang="en-US" altLang="ko-KR" dirty="0"/>
              <a:t>)</a:t>
            </a:r>
            <a:r>
              <a:rPr kumimoji="0" lang="ko-KR" altLang="en-US" dirty="0"/>
              <a:t>를 검색하시오</a:t>
            </a:r>
            <a:r>
              <a:rPr kumimoji="0" lang="en-US" altLang="ko-KR" dirty="0"/>
              <a:t>- </a:t>
            </a:r>
            <a:r>
              <a:rPr kumimoji="0" lang="ko-KR" altLang="en-US" dirty="0"/>
              <a:t>중복제거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</a:t>
            </a:r>
            <a:r>
              <a:rPr kumimoji="0" lang="ko-KR" altLang="en-US" dirty="0"/>
              <a:t>에서</a:t>
            </a:r>
            <a:r>
              <a:rPr kumimoji="0" lang="en-US" altLang="ko-KR" dirty="0"/>
              <a:t>'</a:t>
            </a:r>
            <a:r>
              <a:rPr kumimoji="0" lang="ko-KR" altLang="en-US" dirty="0"/>
              <a:t>경기도</a:t>
            </a:r>
            <a:r>
              <a:rPr kumimoji="0" lang="en-US" altLang="ko-KR" dirty="0"/>
              <a:t>'</a:t>
            </a:r>
            <a:r>
              <a:rPr kumimoji="0" lang="ko-KR" altLang="en-US" dirty="0"/>
              <a:t>에 사는 학생들을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'</a:t>
            </a:r>
            <a:r>
              <a:rPr kumimoji="0" lang="ko-KR" altLang="en-US" dirty="0"/>
              <a:t>전자공학과</a:t>
            </a:r>
            <a:r>
              <a:rPr kumimoji="0" lang="en-US" altLang="ko-KR" dirty="0"/>
              <a:t>'</a:t>
            </a:r>
            <a:r>
              <a:rPr kumimoji="0" lang="ko-KR" altLang="en-US" dirty="0"/>
              <a:t>에 다니면서 </a:t>
            </a:r>
            <a:r>
              <a:rPr kumimoji="0" lang="en-US" altLang="ko-KR" dirty="0"/>
              <a:t>'</a:t>
            </a:r>
            <a:r>
              <a:rPr kumimoji="0" lang="ko-KR" altLang="en-US" dirty="0"/>
              <a:t>김</a:t>
            </a:r>
            <a:r>
              <a:rPr kumimoji="0" lang="en-US" altLang="ko-KR" dirty="0"/>
              <a:t>'</a:t>
            </a:r>
            <a:r>
              <a:rPr kumimoji="0" lang="ko-KR" altLang="en-US" dirty="0"/>
              <a:t>씨 성을 갖는 사람의 이름을 검색하시오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student </a:t>
            </a:r>
            <a:r>
              <a:rPr kumimoji="0" lang="ko-KR" altLang="en-US" dirty="0"/>
              <a:t>테이블에서 나이가 </a:t>
            </a:r>
            <a:r>
              <a:rPr kumimoji="0" lang="en-US" altLang="ko-KR" dirty="0"/>
              <a:t>20~23</a:t>
            </a:r>
            <a:r>
              <a:rPr kumimoji="0" lang="ko-KR" altLang="en-US" dirty="0"/>
              <a:t>사이인 학생의 이름을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/>
              <a:t>모든 학생들이 속한 학과의 이름을 검색하시오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ko-KR" altLang="en-US" dirty="0"/>
              <a:t>학과별 가장 앞의 학번을 검색하고 </a:t>
            </a:r>
            <a:r>
              <a:rPr kumimoji="0" lang="en-US" altLang="ko-KR" dirty="0" err="1"/>
              <a:t>d_id</a:t>
            </a:r>
            <a:r>
              <a:rPr kumimoji="0" lang="ko-KR" altLang="en-US" dirty="0"/>
              <a:t>를 기준으로 오름차순 정렬하시오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 err="1"/>
              <a:t>d_id</a:t>
            </a:r>
            <a:r>
              <a:rPr kumimoji="0" lang="ko-KR" altLang="en-US" dirty="0"/>
              <a:t>가 </a:t>
            </a:r>
            <a:r>
              <a:rPr kumimoji="0" lang="en-US" altLang="ko-KR" dirty="0"/>
              <a:t>15~20</a:t>
            </a:r>
            <a:r>
              <a:rPr kumimoji="0" lang="ko-KR" altLang="en-US" dirty="0"/>
              <a:t>인 학생들을 검색하여 </a:t>
            </a:r>
            <a:r>
              <a:rPr kumimoji="0" lang="en-US" altLang="ko-KR" dirty="0" err="1"/>
              <a:t>d_id</a:t>
            </a:r>
            <a:r>
              <a:rPr kumimoji="0" lang="ko-KR" altLang="en-US" dirty="0"/>
              <a:t>로 오름차순</a:t>
            </a:r>
            <a:r>
              <a:rPr kumimoji="0" lang="en-US" altLang="ko-KR" dirty="0"/>
              <a:t>, </a:t>
            </a:r>
            <a:r>
              <a:rPr kumimoji="0" lang="en-US" altLang="ko-KR" dirty="0" err="1"/>
              <a:t>s_name</a:t>
            </a:r>
            <a:r>
              <a:rPr kumimoji="0" lang="ko-KR" altLang="en-US" dirty="0"/>
              <a:t>으로 내림차순 하시오</a:t>
            </a:r>
            <a:r>
              <a:rPr kumimoji="0" lang="en-US" altLang="ko-KR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0" lang="en-US" altLang="ko-KR" dirty="0"/>
              <a:t>'</a:t>
            </a:r>
            <a:r>
              <a:rPr kumimoji="0" lang="ko-KR" altLang="en-US" dirty="0"/>
              <a:t>황도경</a:t>
            </a:r>
            <a:r>
              <a:rPr kumimoji="0" lang="en-US" altLang="ko-KR" dirty="0"/>
              <a:t>'</a:t>
            </a:r>
            <a:r>
              <a:rPr kumimoji="0" lang="ko-KR" altLang="en-US" dirty="0"/>
              <a:t>이 소속된 학과거나 </a:t>
            </a:r>
            <a:r>
              <a:rPr kumimoji="0" lang="en-US" altLang="ko-KR" dirty="0"/>
              <a:t>'</a:t>
            </a:r>
            <a:r>
              <a:rPr kumimoji="0" lang="ko-KR" altLang="en-US" dirty="0"/>
              <a:t>전자공학과</a:t>
            </a:r>
            <a:r>
              <a:rPr kumimoji="0" lang="en-US" altLang="ko-KR" dirty="0"/>
              <a:t>‘</a:t>
            </a:r>
            <a:r>
              <a:rPr kumimoji="0" lang="ko-KR" altLang="en-US" dirty="0"/>
              <a:t>의 학과번호를 검색하시오</a:t>
            </a:r>
            <a:r>
              <a:rPr kumimoji="0" lang="en-US" altLang="ko-KR" dirty="0"/>
              <a:t>.</a:t>
            </a:r>
          </a:p>
          <a:p>
            <a:pPr>
              <a:lnSpc>
                <a:spcPct val="100000"/>
              </a:lnSpc>
            </a:pPr>
            <a:endParaRPr kumimoji="0" lang="ko-KR" altLang="en-US" dirty="0"/>
          </a:p>
          <a:p>
            <a:pPr>
              <a:lnSpc>
                <a:spcPct val="100000"/>
              </a:lnSpc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265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db17</Template>
  <TotalTime>13441</TotalTime>
  <Words>4079</Words>
  <Application>Microsoft Office PowerPoint</Application>
  <PresentationFormat>사용자 지정</PresentationFormat>
  <Paragraphs>1174</Paragraphs>
  <Slides>102</Slides>
  <Notes>65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102</vt:i4>
      </vt:variant>
    </vt:vector>
  </HeadingPairs>
  <TitlesOfParts>
    <vt:vector size="104" baseType="lpstr">
      <vt:lpstr>각</vt:lpstr>
      <vt:lpstr>1_각</vt:lpstr>
      <vt:lpstr>4장 관계대수와 SQL</vt:lpstr>
      <vt:lpstr>목차</vt:lpstr>
      <vt:lpstr>오라클 XE 11g R2 설치</vt:lpstr>
      <vt:lpstr>SQL Developer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오라클 데이터 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참조 무결성 제약조건 예</vt:lpstr>
      <vt:lpstr>PowerPoint 프레젠테이션</vt:lpstr>
      <vt:lpstr>PowerPoint 프레젠테이션</vt:lpstr>
      <vt:lpstr>PowerPoint 프레젠테이션</vt:lpstr>
      <vt:lpstr>PowerPoint 프레젠테이션</vt:lpstr>
      <vt:lpstr>오라클 사용자 생성 및 권한 주기(p.129 참조)</vt:lpstr>
      <vt:lpstr>PowerPoint 프레젠테이션</vt:lpstr>
      <vt:lpstr>Sql*plus 명령어</vt:lpstr>
      <vt:lpstr>sql*plus의 주요 명령어1</vt:lpstr>
      <vt:lpstr>질의문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저장 프로시저(stored procedure)</vt:lpstr>
      <vt:lpstr>PowerPoint 프레젠테이션</vt:lpstr>
      <vt:lpstr>PowerPoint 프레젠테이션</vt:lpstr>
      <vt:lpstr>PowerPoint 프레젠테이션</vt:lpstr>
      <vt:lpstr>PowerPoint 프레젠테이션</vt:lpstr>
      <vt:lpstr>시스템 저장 프로시저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Static/dynamic/keyset 커서</vt:lpstr>
      <vt:lpstr>PowerPoint 프레젠테이션</vt:lpstr>
      <vt:lpstr>PowerPoint 프레젠테이션</vt:lpstr>
      <vt:lpstr>PowerPoint 프레젠테이션</vt:lpstr>
      <vt:lpstr>오라클 시스템 테이블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노웅기</dc:creator>
  <cp:lastModifiedBy>user</cp:lastModifiedBy>
  <cp:revision>551</cp:revision>
  <cp:lastPrinted>1997-07-26T06:01:56Z</cp:lastPrinted>
  <dcterms:created xsi:type="dcterms:W3CDTF">1995-06-17T23:31:02Z</dcterms:created>
  <dcterms:modified xsi:type="dcterms:W3CDTF">2019-10-01T23:50:17Z</dcterms:modified>
</cp:coreProperties>
</file>